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4"/>
  </p:notesMasterIdLst>
  <p:handoutMasterIdLst>
    <p:handoutMasterId r:id="rId35"/>
  </p:handoutMasterIdLst>
  <p:sldIdLst>
    <p:sldId id="776" r:id="rId2"/>
    <p:sldId id="781" r:id="rId3"/>
    <p:sldId id="605" r:id="rId4"/>
    <p:sldId id="777" r:id="rId5"/>
    <p:sldId id="606" r:id="rId6"/>
    <p:sldId id="773" r:id="rId7"/>
    <p:sldId id="775" r:id="rId8"/>
    <p:sldId id="697" r:id="rId9"/>
    <p:sldId id="698" r:id="rId10"/>
    <p:sldId id="735" r:id="rId11"/>
    <p:sldId id="736" r:id="rId12"/>
    <p:sldId id="734" r:id="rId13"/>
    <p:sldId id="715" r:id="rId14"/>
    <p:sldId id="713" r:id="rId15"/>
    <p:sldId id="714" r:id="rId16"/>
    <p:sldId id="718" r:id="rId17"/>
    <p:sldId id="524" r:id="rId18"/>
    <p:sldId id="525" r:id="rId19"/>
    <p:sldId id="526" r:id="rId20"/>
    <p:sldId id="779" r:id="rId21"/>
    <p:sldId id="780" r:id="rId22"/>
    <p:sldId id="527" r:id="rId23"/>
    <p:sldId id="535" r:id="rId24"/>
    <p:sldId id="577" r:id="rId25"/>
    <p:sldId id="618" r:id="rId26"/>
    <p:sldId id="717" r:id="rId27"/>
    <p:sldId id="617" r:id="rId28"/>
    <p:sldId id="602" r:id="rId29"/>
    <p:sldId id="603" r:id="rId30"/>
    <p:sldId id="759" r:id="rId31"/>
    <p:sldId id="766" r:id="rId32"/>
    <p:sldId id="770" r:id="rId33"/>
  </p:sldIdLst>
  <p:sldSz cx="9144000" cy="6858000" type="screen4x3"/>
  <p:notesSz cx="6858000" cy="9144000"/>
  <p:defaultTextStyle>
    <a:defPPr>
      <a:defRPr lang="en-US"/>
    </a:defPPr>
    <a:lvl1pPr algn="l" rtl="0" eaLnBrk="0" fontAlgn="base" hangingPunct="0">
      <a:spcBef>
        <a:spcPct val="0"/>
      </a:spcBef>
      <a:spcAft>
        <a:spcPct val="0"/>
      </a:spcAft>
      <a:defRPr kumimoji="1" sz="2400" kern="1200">
        <a:solidFill>
          <a:schemeClr val="tx1"/>
        </a:solidFill>
        <a:latin typeface="Times New Roman" charset="0"/>
        <a:ea typeface="新細明體" charset="0"/>
        <a:cs typeface="+mn-cs"/>
      </a:defRPr>
    </a:lvl1pPr>
    <a:lvl2pPr marL="457200" algn="l" rtl="0" eaLnBrk="0" fontAlgn="base" hangingPunct="0">
      <a:spcBef>
        <a:spcPct val="0"/>
      </a:spcBef>
      <a:spcAft>
        <a:spcPct val="0"/>
      </a:spcAft>
      <a:defRPr kumimoji="1" sz="2400" kern="1200">
        <a:solidFill>
          <a:schemeClr val="tx1"/>
        </a:solidFill>
        <a:latin typeface="Times New Roman" charset="0"/>
        <a:ea typeface="新細明體" charset="0"/>
        <a:cs typeface="+mn-cs"/>
      </a:defRPr>
    </a:lvl2pPr>
    <a:lvl3pPr marL="914400" algn="l" rtl="0" eaLnBrk="0" fontAlgn="base" hangingPunct="0">
      <a:spcBef>
        <a:spcPct val="0"/>
      </a:spcBef>
      <a:spcAft>
        <a:spcPct val="0"/>
      </a:spcAft>
      <a:defRPr kumimoji="1" sz="2400" kern="1200">
        <a:solidFill>
          <a:schemeClr val="tx1"/>
        </a:solidFill>
        <a:latin typeface="Times New Roman" charset="0"/>
        <a:ea typeface="新細明體" charset="0"/>
        <a:cs typeface="+mn-cs"/>
      </a:defRPr>
    </a:lvl3pPr>
    <a:lvl4pPr marL="1371600" algn="l" rtl="0" eaLnBrk="0" fontAlgn="base" hangingPunct="0">
      <a:spcBef>
        <a:spcPct val="0"/>
      </a:spcBef>
      <a:spcAft>
        <a:spcPct val="0"/>
      </a:spcAft>
      <a:defRPr kumimoji="1" sz="2400" kern="1200">
        <a:solidFill>
          <a:schemeClr val="tx1"/>
        </a:solidFill>
        <a:latin typeface="Times New Roman" charset="0"/>
        <a:ea typeface="新細明體" charset="0"/>
        <a:cs typeface="+mn-cs"/>
      </a:defRPr>
    </a:lvl4pPr>
    <a:lvl5pPr marL="1828800" algn="l" rtl="0" eaLnBrk="0" fontAlgn="base" hangingPunct="0">
      <a:spcBef>
        <a:spcPct val="0"/>
      </a:spcBef>
      <a:spcAft>
        <a:spcPct val="0"/>
      </a:spcAft>
      <a:defRPr kumimoji="1" sz="2400" kern="1200">
        <a:solidFill>
          <a:schemeClr val="tx1"/>
        </a:solidFill>
        <a:latin typeface="Times New Roman" charset="0"/>
        <a:ea typeface="新細明體" charset="0"/>
        <a:cs typeface="+mn-cs"/>
      </a:defRPr>
    </a:lvl5pPr>
    <a:lvl6pPr marL="2286000" algn="l" defTabSz="914400" rtl="0" eaLnBrk="1" latinLnBrk="0" hangingPunct="1">
      <a:defRPr kumimoji="1" sz="2400" kern="1200">
        <a:solidFill>
          <a:schemeClr val="tx1"/>
        </a:solidFill>
        <a:latin typeface="Times New Roman" charset="0"/>
        <a:ea typeface="新細明體" charset="0"/>
        <a:cs typeface="+mn-cs"/>
      </a:defRPr>
    </a:lvl6pPr>
    <a:lvl7pPr marL="2743200" algn="l" defTabSz="914400" rtl="0" eaLnBrk="1" latinLnBrk="0" hangingPunct="1">
      <a:defRPr kumimoji="1" sz="2400" kern="1200">
        <a:solidFill>
          <a:schemeClr val="tx1"/>
        </a:solidFill>
        <a:latin typeface="Times New Roman" charset="0"/>
        <a:ea typeface="新細明體" charset="0"/>
        <a:cs typeface="+mn-cs"/>
      </a:defRPr>
    </a:lvl7pPr>
    <a:lvl8pPr marL="3200400" algn="l" defTabSz="914400" rtl="0" eaLnBrk="1" latinLnBrk="0" hangingPunct="1">
      <a:defRPr kumimoji="1" sz="2400" kern="1200">
        <a:solidFill>
          <a:schemeClr val="tx1"/>
        </a:solidFill>
        <a:latin typeface="Times New Roman" charset="0"/>
        <a:ea typeface="新細明體" charset="0"/>
        <a:cs typeface="+mn-cs"/>
      </a:defRPr>
    </a:lvl8pPr>
    <a:lvl9pPr marL="3657600" algn="l" defTabSz="914400" rtl="0" eaLnBrk="1" latinLnBrk="0" hangingPunct="1">
      <a:defRPr kumimoji="1" sz="2400" kern="1200">
        <a:solidFill>
          <a:schemeClr val="tx1"/>
        </a:solidFill>
        <a:latin typeface="Times New Roman" charset="0"/>
        <a:ea typeface="新細明體" charset="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68"/>
    <p:restoredTop sz="93617"/>
  </p:normalViewPr>
  <p:slideViewPr>
    <p:cSldViewPr>
      <p:cViewPr varScale="1">
        <p:scale>
          <a:sx n="212" d="100"/>
          <a:sy n="212" d="100"/>
        </p:scale>
        <p:origin x="2688"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handoutMaster" Target="handoutMasters/handoutMaster1.xml"/><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3A05C1-98DA-4D32-AACF-40E7939E15CC}" type="doc">
      <dgm:prSet loTypeId="urn:microsoft.com/office/officeart/2005/8/layout/radial6" loCatId="cycle" qsTypeId="urn:microsoft.com/office/officeart/2005/8/quickstyle/simple1" qsCatId="simple" csTypeId="urn:microsoft.com/office/officeart/2005/8/colors/colorful1#1" csCatId="colorful" phldr="1"/>
      <dgm:spPr/>
      <dgm:t>
        <a:bodyPr/>
        <a:lstStyle/>
        <a:p>
          <a:endParaRPr lang="zh-TW" altLang="en-US"/>
        </a:p>
      </dgm:t>
    </dgm:pt>
    <dgm:pt modelId="{22F1F13F-F1A1-455C-8A8C-8D29F5AACE43}">
      <dgm:prSet phldrT="[文字]"/>
      <dgm:spPr>
        <a:xfrm>
          <a:off x="2372486" y="1413878"/>
          <a:ext cx="1439786" cy="1439786"/>
        </a:xfrm>
      </dgm:spPr>
      <dgm:t>
        <a:bodyPr/>
        <a:lstStyle/>
        <a:p>
          <a:r>
            <a:rPr lang="zh-TW" altLang="en-US" b="1" dirty="0">
              <a:latin typeface="Calibri"/>
              <a:ea typeface="新細明體"/>
              <a:cs typeface="+mn-cs"/>
            </a:rPr>
            <a:t>捨</a:t>
          </a:r>
          <a:r>
            <a:rPr lang="en-US" b="1" dirty="0">
              <a:latin typeface="Calibri"/>
              <a:ea typeface="+mn-ea"/>
              <a:cs typeface="+mn-cs"/>
            </a:rPr>
            <a:t>(equanimity)</a:t>
          </a:r>
          <a:r>
            <a:rPr lang="zh-TW" altLang="en-US" b="1" dirty="0">
              <a:latin typeface="Calibri"/>
              <a:ea typeface="新細明體"/>
              <a:cs typeface="+mn-cs"/>
            </a:rPr>
            <a:t>放捨自在</a:t>
          </a:r>
        </a:p>
      </dgm:t>
    </dgm:pt>
    <dgm:pt modelId="{348AD1B1-3205-42FB-91BB-06519289C072}" type="parTrans" cxnId="{D7F4684B-E3E0-4825-8EFC-FEA93EB0BAFF}">
      <dgm:prSet/>
      <dgm:spPr/>
      <dgm:t>
        <a:bodyPr/>
        <a:lstStyle/>
        <a:p>
          <a:endParaRPr lang="zh-TW" altLang="en-US"/>
        </a:p>
      </dgm:t>
    </dgm:pt>
    <dgm:pt modelId="{1DC142CC-1446-4367-BBE1-0BD04407B5B0}" type="sibTrans" cxnId="{D7F4684B-E3E0-4825-8EFC-FEA93EB0BAFF}">
      <dgm:prSet/>
      <dgm:spPr/>
      <dgm:t>
        <a:bodyPr/>
        <a:lstStyle/>
        <a:p>
          <a:endParaRPr lang="zh-TW" altLang="en-US"/>
        </a:p>
      </dgm:t>
    </dgm:pt>
    <dgm:pt modelId="{DCFC75CD-89AA-4B06-B6BC-F16E39E87DC9}">
      <dgm:prSet phldrT="[文字]"/>
      <dgm:spPr>
        <a:xfrm>
          <a:off x="2324623" y="-98634"/>
          <a:ext cx="1535510" cy="1409519"/>
        </a:xfrm>
      </dgm:spPr>
      <dgm:t>
        <a:bodyPr/>
        <a:lstStyle/>
        <a:p>
          <a:r>
            <a:rPr lang="zh-TW" altLang="en-US" b="1" dirty="0">
              <a:latin typeface="Calibri"/>
              <a:ea typeface="新細明體"/>
              <a:cs typeface="+mn-cs"/>
            </a:rPr>
            <a:t>喜</a:t>
          </a:r>
          <a:r>
            <a:rPr lang="en-US" b="1" dirty="0">
              <a:latin typeface="Calibri"/>
              <a:ea typeface="+mn-ea"/>
              <a:cs typeface="+mn-cs"/>
            </a:rPr>
            <a:t>(emphatic joy)</a:t>
          </a:r>
          <a:br>
            <a:rPr lang="en-US" b="1" dirty="0">
              <a:latin typeface="Calibri"/>
              <a:ea typeface="+mn-ea"/>
              <a:cs typeface="+mn-cs"/>
            </a:rPr>
          </a:br>
          <a:r>
            <a:rPr lang="zh-TW" altLang="en-US" b="1" dirty="0">
              <a:latin typeface="Calibri"/>
              <a:ea typeface="新細明體"/>
              <a:cs typeface="+mn-cs"/>
            </a:rPr>
            <a:t>隨順歡喜：面對自他之有樂</a:t>
          </a:r>
        </a:p>
      </dgm:t>
    </dgm:pt>
    <dgm:pt modelId="{446719F5-F2D4-4F74-B7E9-FCC5CA6C75AF}" type="parTrans" cxnId="{6C0F692F-B9FB-4494-8D06-93954F0E1592}">
      <dgm:prSet/>
      <dgm:spPr/>
      <dgm:t>
        <a:bodyPr/>
        <a:lstStyle/>
        <a:p>
          <a:endParaRPr lang="zh-TW" altLang="en-US"/>
        </a:p>
      </dgm:t>
    </dgm:pt>
    <dgm:pt modelId="{CEF54B56-977E-4F82-A945-B97904A7741C}" type="sibTrans" cxnId="{6C0F692F-B9FB-4494-8D06-93954F0E1592}">
      <dgm:prSet/>
      <dgm:spPr>
        <a:xfrm>
          <a:off x="1528450" y="569842"/>
          <a:ext cx="3127856" cy="3127856"/>
        </a:xfrm>
      </dgm:spPr>
      <dgm:t>
        <a:bodyPr/>
        <a:lstStyle/>
        <a:p>
          <a:endParaRPr lang="zh-TW" altLang="en-US"/>
        </a:p>
      </dgm:t>
    </dgm:pt>
    <dgm:pt modelId="{D1BDE965-9023-40A2-93D7-64D1FB5ADDC1}">
      <dgm:prSet phldrT="[文字]"/>
      <dgm:spPr>
        <a:xfrm>
          <a:off x="3728650" y="2318564"/>
          <a:ext cx="1373418" cy="1158060"/>
        </a:xfrm>
      </dgm:spPr>
      <dgm:t>
        <a:bodyPr/>
        <a:lstStyle/>
        <a:p>
          <a:r>
            <a:rPr lang="zh-TW" altLang="en-US" b="1" dirty="0">
              <a:latin typeface="Calibri"/>
              <a:ea typeface="新細明體"/>
              <a:cs typeface="+mn-cs"/>
            </a:rPr>
            <a:t>慈</a:t>
          </a:r>
          <a:r>
            <a:rPr lang="en-US" b="1" dirty="0">
              <a:latin typeface="Calibri"/>
              <a:ea typeface="+mn-ea"/>
              <a:cs typeface="+mn-cs"/>
            </a:rPr>
            <a:t>( kindness)</a:t>
          </a:r>
          <a:br>
            <a:rPr lang="en-US" b="1" dirty="0">
              <a:latin typeface="Calibri"/>
              <a:ea typeface="+mn-ea"/>
              <a:cs typeface="+mn-cs"/>
            </a:rPr>
          </a:br>
          <a:r>
            <a:rPr lang="zh-TW" altLang="en-US" b="1" dirty="0">
              <a:latin typeface="Calibri"/>
              <a:ea typeface="新細明體"/>
              <a:cs typeface="+mn-cs"/>
            </a:rPr>
            <a:t>給與快樂：面對自他之無樂</a:t>
          </a:r>
        </a:p>
      </dgm:t>
    </dgm:pt>
    <dgm:pt modelId="{0DAC58DD-08E8-449D-B89D-9CA33D3610FA}" type="parTrans" cxnId="{DE22A2D9-159D-4413-B74C-430E67D8237F}">
      <dgm:prSet/>
      <dgm:spPr/>
      <dgm:t>
        <a:bodyPr/>
        <a:lstStyle/>
        <a:p>
          <a:endParaRPr lang="zh-TW" altLang="en-US"/>
        </a:p>
      </dgm:t>
    </dgm:pt>
    <dgm:pt modelId="{008716B6-3F30-4131-B0B6-FC77FB9190D1}" type="sibTrans" cxnId="{DE22A2D9-159D-4413-B74C-430E67D8237F}">
      <dgm:prSet/>
      <dgm:spPr>
        <a:xfrm>
          <a:off x="1528450" y="569842"/>
          <a:ext cx="3127856" cy="3127856"/>
        </a:xfrm>
      </dgm:spPr>
      <dgm:t>
        <a:bodyPr/>
        <a:lstStyle/>
        <a:p>
          <a:endParaRPr lang="zh-TW" altLang="en-US"/>
        </a:p>
      </dgm:t>
    </dgm:pt>
    <dgm:pt modelId="{C84E622C-55C0-4017-BA11-48FF1BF8BDDE}">
      <dgm:prSet phldrT="[文字]"/>
      <dgm:spPr>
        <a:xfrm>
          <a:off x="1079656" y="2295524"/>
          <a:ext cx="1379485" cy="1204139"/>
        </a:xfrm>
      </dgm:spPr>
      <dgm:t>
        <a:bodyPr/>
        <a:lstStyle/>
        <a:p>
          <a:r>
            <a:rPr lang="zh-TW" altLang="en-US" b="1" dirty="0">
              <a:latin typeface="Calibri"/>
              <a:ea typeface="新細明體"/>
              <a:cs typeface="+mn-cs"/>
            </a:rPr>
            <a:t>悲</a:t>
          </a:r>
          <a:r>
            <a:rPr lang="en-US" b="1" dirty="0">
              <a:latin typeface="Calibri"/>
              <a:ea typeface="+mn-ea"/>
              <a:cs typeface="+mn-cs"/>
            </a:rPr>
            <a:t>(compassion)</a:t>
          </a:r>
          <a:r>
            <a:rPr lang="zh-TW" altLang="en-US" b="1" dirty="0">
              <a:latin typeface="Calibri"/>
              <a:ea typeface="新細明體"/>
              <a:cs typeface="+mn-cs"/>
            </a:rPr>
            <a:t>消除痛苦：面對自他之有苦</a:t>
          </a:r>
        </a:p>
      </dgm:t>
    </dgm:pt>
    <dgm:pt modelId="{EEED67F9-69DF-417C-8E09-BE35CE709037}" type="parTrans" cxnId="{5772E51D-62BE-4102-BA37-3F364287F57F}">
      <dgm:prSet/>
      <dgm:spPr/>
      <dgm:t>
        <a:bodyPr/>
        <a:lstStyle/>
        <a:p>
          <a:endParaRPr lang="zh-TW" altLang="en-US"/>
        </a:p>
      </dgm:t>
    </dgm:pt>
    <dgm:pt modelId="{AD4BD04C-BF57-41C1-991F-25C32B1E797B}" type="sibTrans" cxnId="{5772E51D-62BE-4102-BA37-3F364287F57F}">
      <dgm:prSet/>
      <dgm:spPr>
        <a:xfrm>
          <a:off x="1528450" y="569842"/>
          <a:ext cx="3127856" cy="3127856"/>
        </a:xfrm>
      </dgm:spPr>
      <dgm:t>
        <a:bodyPr/>
        <a:lstStyle/>
        <a:p>
          <a:endParaRPr lang="zh-TW" altLang="en-US"/>
        </a:p>
      </dgm:t>
    </dgm:pt>
    <dgm:pt modelId="{2EEFC960-8117-43E8-B9FC-F304CB83E64A}" type="pres">
      <dgm:prSet presAssocID="{BE3A05C1-98DA-4D32-AACF-40E7939E15CC}" presName="Name0" presStyleCnt="0">
        <dgm:presLayoutVars>
          <dgm:chMax val="1"/>
          <dgm:dir/>
          <dgm:animLvl val="ctr"/>
          <dgm:resizeHandles val="exact"/>
        </dgm:presLayoutVars>
      </dgm:prSet>
      <dgm:spPr/>
      <dgm:t>
        <a:bodyPr/>
        <a:lstStyle/>
        <a:p>
          <a:endParaRPr lang="zh-TW" altLang="en-US"/>
        </a:p>
      </dgm:t>
    </dgm:pt>
    <dgm:pt modelId="{88126E43-A60E-47CC-AA9C-F68827CA6290}" type="pres">
      <dgm:prSet presAssocID="{22F1F13F-F1A1-455C-8A8C-8D29F5AACE43}" presName="centerShape" presStyleLbl="node0" presStyleIdx="0" presStyleCnt="1"/>
      <dgm:spPr>
        <a:prstGeom prst="ellipse">
          <a:avLst/>
        </a:prstGeom>
      </dgm:spPr>
      <dgm:t>
        <a:bodyPr/>
        <a:lstStyle/>
        <a:p>
          <a:endParaRPr lang="zh-TW" altLang="en-US"/>
        </a:p>
      </dgm:t>
    </dgm:pt>
    <dgm:pt modelId="{3DC2D85E-C401-45F6-8143-B929B79E6C63}" type="pres">
      <dgm:prSet presAssocID="{DCFC75CD-89AA-4B06-B6BC-F16E39E87DC9}" presName="node" presStyleLbl="node1" presStyleIdx="0" presStyleCnt="3" custScaleX="168541" custScaleY="139854">
        <dgm:presLayoutVars>
          <dgm:bulletEnabled val="1"/>
        </dgm:presLayoutVars>
      </dgm:prSet>
      <dgm:spPr>
        <a:prstGeom prst="ellipse">
          <a:avLst/>
        </a:prstGeom>
      </dgm:spPr>
      <dgm:t>
        <a:bodyPr/>
        <a:lstStyle/>
        <a:p>
          <a:endParaRPr lang="zh-TW" altLang="en-US"/>
        </a:p>
      </dgm:t>
    </dgm:pt>
    <dgm:pt modelId="{921BAE8C-499B-41CB-A5F5-BE35387DB1DA}" type="pres">
      <dgm:prSet presAssocID="{DCFC75CD-89AA-4B06-B6BC-F16E39E87DC9}" presName="dummy" presStyleCnt="0"/>
      <dgm:spPr/>
      <dgm:t>
        <a:bodyPr/>
        <a:lstStyle/>
        <a:p>
          <a:endParaRPr lang="zh-TW" altLang="en-US"/>
        </a:p>
      </dgm:t>
    </dgm:pt>
    <dgm:pt modelId="{F3134591-5B69-48F5-8DB5-6DBAAE2B0BC6}" type="pres">
      <dgm:prSet presAssocID="{CEF54B56-977E-4F82-A945-B97904A7741C}" presName="sibTrans" presStyleLbl="sibTrans2D1" presStyleIdx="0" presStyleCnt="3"/>
      <dgm:spPr>
        <a:prstGeom prst="blockArc">
          <a:avLst>
            <a:gd name="adj1" fmla="val 16200000"/>
            <a:gd name="adj2" fmla="val 1800000"/>
            <a:gd name="adj3" fmla="val 4640"/>
          </a:avLst>
        </a:prstGeom>
      </dgm:spPr>
      <dgm:t>
        <a:bodyPr/>
        <a:lstStyle/>
        <a:p>
          <a:endParaRPr lang="zh-TW" altLang="en-US"/>
        </a:p>
      </dgm:t>
    </dgm:pt>
    <dgm:pt modelId="{746657AE-4C46-4BC3-9409-C1FB43AEE4F6}" type="pres">
      <dgm:prSet presAssocID="{D1BDE965-9023-40A2-93D7-64D1FB5ADDC1}" presName="node" presStyleLbl="node1" presStyleIdx="1" presStyleCnt="3" custScaleX="160153" custScaleY="119442">
        <dgm:presLayoutVars>
          <dgm:bulletEnabled val="1"/>
        </dgm:presLayoutVars>
      </dgm:prSet>
      <dgm:spPr>
        <a:prstGeom prst="ellipse">
          <a:avLst/>
        </a:prstGeom>
      </dgm:spPr>
      <dgm:t>
        <a:bodyPr/>
        <a:lstStyle/>
        <a:p>
          <a:endParaRPr lang="zh-TW" altLang="en-US"/>
        </a:p>
      </dgm:t>
    </dgm:pt>
    <dgm:pt modelId="{06A2F31C-3F5D-45D2-BA5E-C6C3770D2445}" type="pres">
      <dgm:prSet presAssocID="{D1BDE965-9023-40A2-93D7-64D1FB5ADDC1}" presName="dummy" presStyleCnt="0"/>
      <dgm:spPr/>
      <dgm:t>
        <a:bodyPr/>
        <a:lstStyle/>
        <a:p>
          <a:endParaRPr lang="zh-TW" altLang="en-US"/>
        </a:p>
      </dgm:t>
    </dgm:pt>
    <dgm:pt modelId="{8E2F7872-592B-48D2-9724-57906E1E4E3C}" type="pres">
      <dgm:prSet presAssocID="{008716B6-3F30-4131-B0B6-FC77FB9190D1}" presName="sibTrans" presStyleLbl="sibTrans2D1" presStyleIdx="1" presStyleCnt="3"/>
      <dgm:spPr>
        <a:prstGeom prst="blockArc">
          <a:avLst>
            <a:gd name="adj1" fmla="val 1800000"/>
            <a:gd name="adj2" fmla="val 9000000"/>
            <a:gd name="adj3" fmla="val 4640"/>
          </a:avLst>
        </a:prstGeom>
      </dgm:spPr>
      <dgm:t>
        <a:bodyPr/>
        <a:lstStyle/>
        <a:p>
          <a:endParaRPr lang="zh-TW" altLang="en-US"/>
        </a:p>
      </dgm:t>
    </dgm:pt>
    <dgm:pt modelId="{F0614358-E5F3-4EBE-9682-91C01B685536}" type="pres">
      <dgm:prSet presAssocID="{C84E622C-55C0-4017-BA11-48FF1BF8BDDE}" presName="node" presStyleLbl="node1" presStyleIdx="2" presStyleCnt="3" custScaleX="160674" custScaleY="119476">
        <dgm:presLayoutVars>
          <dgm:bulletEnabled val="1"/>
        </dgm:presLayoutVars>
      </dgm:prSet>
      <dgm:spPr>
        <a:prstGeom prst="ellipse">
          <a:avLst/>
        </a:prstGeom>
      </dgm:spPr>
      <dgm:t>
        <a:bodyPr/>
        <a:lstStyle/>
        <a:p>
          <a:endParaRPr lang="zh-TW" altLang="en-US"/>
        </a:p>
      </dgm:t>
    </dgm:pt>
    <dgm:pt modelId="{09480217-71A8-4616-ABEC-4F4935E31607}" type="pres">
      <dgm:prSet presAssocID="{C84E622C-55C0-4017-BA11-48FF1BF8BDDE}" presName="dummy" presStyleCnt="0"/>
      <dgm:spPr/>
      <dgm:t>
        <a:bodyPr/>
        <a:lstStyle/>
        <a:p>
          <a:endParaRPr lang="zh-TW" altLang="en-US"/>
        </a:p>
      </dgm:t>
    </dgm:pt>
    <dgm:pt modelId="{701C817C-1000-45E7-B4EF-F39D67D5C56B}" type="pres">
      <dgm:prSet presAssocID="{AD4BD04C-BF57-41C1-991F-25C32B1E797B}" presName="sibTrans" presStyleLbl="sibTrans2D1" presStyleIdx="2" presStyleCnt="3"/>
      <dgm:spPr>
        <a:prstGeom prst="blockArc">
          <a:avLst>
            <a:gd name="adj1" fmla="val 9000000"/>
            <a:gd name="adj2" fmla="val 16200000"/>
            <a:gd name="adj3" fmla="val 4640"/>
          </a:avLst>
        </a:prstGeom>
      </dgm:spPr>
      <dgm:t>
        <a:bodyPr/>
        <a:lstStyle/>
        <a:p>
          <a:endParaRPr lang="zh-TW" altLang="en-US"/>
        </a:p>
      </dgm:t>
    </dgm:pt>
  </dgm:ptLst>
  <dgm:cxnLst>
    <dgm:cxn modelId="{ABE6A631-501B-B94D-9093-5438F262BA1F}" type="presOf" srcId="{CEF54B56-977E-4F82-A945-B97904A7741C}" destId="{F3134591-5B69-48F5-8DB5-6DBAAE2B0BC6}" srcOrd="0" destOrd="0" presId="urn:microsoft.com/office/officeart/2005/8/layout/radial6"/>
    <dgm:cxn modelId="{BBF59B3B-C849-F741-997A-D83E90D38826}" type="presOf" srcId="{DCFC75CD-89AA-4B06-B6BC-F16E39E87DC9}" destId="{3DC2D85E-C401-45F6-8143-B929B79E6C63}" srcOrd="0" destOrd="0" presId="urn:microsoft.com/office/officeart/2005/8/layout/radial6"/>
    <dgm:cxn modelId="{2C8F5FC4-8F4E-8B45-B7DE-B2CEA7168AA6}" type="presOf" srcId="{C84E622C-55C0-4017-BA11-48FF1BF8BDDE}" destId="{F0614358-E5F3-4EBE-9682-91C01B685536}" srcOrd="0" destOrd="0" presId="urn:microsoft.com/office/officeart/2005/8/layout/radial6"/>
    <dgm:cxn modelId="{DE22A2D9-159D-4413-B74C-430E67D8237F}" srcId="{22F1F13F-F1A1-455C-8A8C-8D29F5AACE43}" destId="{D1BDE965-9023-40A2-93D7-64D1FB5ADDC1}" srcOrd="1" destOrd="0" parTransId="{0DAC58DD-08E8-449D-B89D-9CA33D3610FA}" sibTransId="{008716B6-3F30-4131-B0B6-FC77FB9190D1}"/>
    <dgm:cxn modelId="{ADE30F34-EFD1-7643-8326-47B65EACD87F}" type="presOf" srcId="{AD4BD04C-BF57-41C1-991F-25C32B1E797B}" destId="{701C817C-1000-45E7-B4EF-F39D67D5C56B}" srcOrd="0" destOrd="0" presId="urn:microsoft.com/office/officeart/2005/8/layout/radial6"/>
    <dgm:cxn modelId="{5772E51D-62BE-4102-BA37-3F364287F57F}" srcId="{22F1F13F-F1A1-455C-8A8C-8D29F5AACE43}" destId="{C84E622C-55C0-4017-BA11-48FF1BF8BDDE}" srcOrd="2" destOrd="0" parTransId="{EEED67F9-69DF-417C-8E09-BE35CE709037}" sibTransId="{AD4BD04C-BF57-41C1-991F-25C32B1E797B}"/>
    <dgm:cxn modelId="{C6FE6DCC-D17E-A24B-8B36-4ACC52D113F4}" type="presOf" srcId="{22F1F13F-F1A1-455C-8A8C-8D29F5AACE43}" destId="{88126E43-A60E-47CC-AA9C-F68827CA6290}" srcOrd="0" destOrd="0" presId="urn:microsoft.com/office/officeart/2005/8/layout/radial6"/>
    <dgm:cxn modelId="{6C0F692F-B9FB-4494-8D06-93954F0E1592}" srcId="{22F1F13F-F1A1-455C-8A8C-8D29F5AACE43}" destId="{DCFC75CD-89AA-4B06-B6BC-F16E39E87DC9}" srcOrd="0" destOrd="0" parTransId="{446719F5-F2D4-4F74-B7E9-FCC5CA6C75AF}" sibTransId="{CEF54B56-977E-4F82-A945-B97904A7741C}"/>
    <dgm:cxn modelId="{DD1BBF2E-F5B8-254D-9BA3-609A053123BD}" type="presOf" srcId="{008716B6-3F30-4131-B0B6-FC77FB9190D1}" destId="{8E2F7872-592B-48D2-9724-57906E1E4E3C}" srcOrd="0" destOrd="0" presId="urn:microsoft.com/office/officeart/2005/8/layout/radial6"/>
    <dgm:cxn modelId="{D7F4684B-E3E0-4825-8EFC-FEA93EB0BAFF}" srcId="{BE3A05C1-98DA-4D32-AACF-40E7939E15CC}" destId="{22F1F13F-F1A1-455C-8A8C-8D29F5AACE43}" srcOrd="0" destOrd="0" parTransId="{348AD1B1-3205-42FB-91BB-06519289C072}" sibTransId="{1DC142CC-1446-4367-BBE1-0BD04407B5B0}"/>
    <dgm:cxn modelId="{B1510490-BD18-174A-922D-68704156AB01}" type="presOf" srcId="{D1BDE965-9023-40A2-93D7-64D1FB5ADDC1}" destId="{746657AE-4C46-4BC3-9409-C1FB43AEE4F6}" srcOrd="0" destOrd="0" presId="urn:microsoft.com/office/officeart/2005/8/layout/radial6"/>
    <dgm:cxn modelId="{5CE0E06D-2C40-DE41-B503-6C3FE46FBC28}" type="presOf" srcId="{BE3A05C1-98DA-4D32-AACF-40E7939E15CC}" destId="{2EEFC960-8117-43E8-B9FC-F304CB83E64A}" srcOrd="0" destOrd="0" presId="urn:microsoft.com/office/officeart/2005/8/layout/radial6"/>
    <dgm:cxn modelId="{6A338C40-3D1E-9344-AE5D-5F75D5A9EBF5}" type="presParOf" srcId="{2EEFC960-8117-43E8-B9FC-F304CB83E64A}" destId="{88126E43-A60E-47CC-AA9C-F68827CA6290}" srcOrd="0" destOrd="0" presId="urn:microsoft.com/office/officeart/2005/8/layout/radial6"/>
    <dgm:cxn modelId="{CE4B8451-D2EE-F24A-9153-1CCD3A7CCA15}" type="presParOf" srcId="{2EEFC960-8117-43E8-B9FC-F304CB83E64A}" destId="{3DC2D85E-C401-45F6-8143-B929B79E6C63}" srcOrd="1" destOrd="0" presId="urn:microsoft.com/office/officeart/2005/8/layout/radial6"/>
    <dgm:cxn modelId="{B2BFA179-96D6-BA4A-85B4-BAAF5852F867}" type="presParOf" srcId="{2EEFC960-8117-43E8-B9FC-F304CB83E64A}" destId="{921BAE8C-499B-41CB-A5F5-BE35387DB1DA}" srcOrd="2" destOrd="0" presId="urn:microsoft.com/office/officeart/2005/8/layout/radial6"/>
    <dgm:cxn modelId="{2DE67373-C4C7-6540-AAC8-4393274E7FDF}" type="presParOf" srcId="{2EEFC960-8117-43E8-B9FC-F304CB83E64A}" destId="{F3134591-5B69-48F5-8DB5-6DBAAE2B0BC6}" srcOrd="3" destOrd="0" presId="urn:microsoft.com/office/officeart/2005/8/layout/radial6"/>
    <dgm:cxn modelId="{95766BAB-3308-3244-910B-621CB9B7B68C}" type="presParOf" srcId="{2EEFC960-8117-43E8-B9FC-F304CB83E64A}" destId="{746657AE-4C46-4BC3-9409-C1FB43AEE4F6}" srcOrd="4" destOrd="0" presId="urn:microsoft.com/office/officeart/2005/8/layout/radial6"/>
    <dgm:cxn modelId="{4C084EB2-F3EA-5F42-9645-571AE23F6A0F}" type="presParOf" srcId="{2EEFC960-8117-43E8-B9FC-F304CB83E64A}" destId="{06A2F31C-3F5D-45D2-BA5E-C6C3770D2445}" srcOrd="5" destOrd="0" presId="urn:microsoft.com/office/officeart/2005/8/layout/radial6"/>
    <dgm:cxn modelId="{AD7F8F5A-FCF4-6D4D-8F8D-AAAA27ECB9F6}" type="presParOf" srcId="{2EEFC960-8117-43E8-B9FC-F304CB83E64A}" destId="{8E2F7872-592B-48D2-9724-57906E1E4E3C}" srcOrd="6" destOrd="0" presId="urn:microsoft.com/office/officeart/2005/8/layout/radial6"/>
    <dgm:cxn modelId="{23B925B7-0633-D940-BED5-0F8EA6D28EE3}" type="presParOf" srcId="{2EEFC960-8117-43E8-B9FC-F304CB83E64A}" destId="{F0614358-E5F3-4EBE-9682-91C01B685536}" srcOrd="7" destOrd="0" presId="urn:microsoft.com/office/officeart/2005/8/layout/radial6"/>
    <dgm:cxn modelId="{A5F2A6BE-6CD6-AE47-9C31-83F975C8FCD3}" type="presParOf" srcId="{2EEFC960-8117-43E8-B9FC-F304CB83E64A}" destId="{09480217-71A8-4616-ABEC-4F4935E31607}" srcOrd="8" destOrd="0" presId="urn:microsoft.com/office/officeart/2005/8/layout/radial6"/>
    <dgm:cxn modelId="{801E5FB7-CD0C-EE4F-AC35-C2FB1C92B9F9}" type="presParOf" srcId="{2EEFC960-8117-43E8-B9FC-F304CB83E64A}" destId="{701C817C-1000-45E7-B4EF-F39D67D5C56B}" srcOrd="9"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1C817C-1000-45E7-B4EF-F39D67D5C56B}">
      <dsp:nvSpPr>
        <dsp:cNvPr id="0" name=""/>
        <dsp:cNvSpPr/>
      </dsp:nvSpPr>
      <dsp:spPr>
        <a:xfrm>
          <a:off x="1274783" y="1025038"/>
          <a:ext cx="5627555" cy="5627555"/>
        </a:xfrm>
        <a:prstGeom prst="blockArc">
          <a:avLst>
            <a:gd name="adj1" fmla="val 9000000"/>
            <a:gd name="adj2" fmla="val 16200000"/>
            <a:gd name="adj3" fmla="val 464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2F7872-592B-48D2-9724-57906E1E4E3C}">
      <dsp:nvSpPr>
        <dsp:cNvPr id="0" name=""/>
        <dsp:cNvSpPr/>
      </dsp:nvSpPr>
      <dsp:spPr>
        <a:xfrm>
          <a:off x="1274783" y="1025038"/>
          <a:ext cx="5627555" cy="5627555"/>
        </a:xfrm>
        <a:prstGeom prst="blockArc">
          <a:avLst>
            <a:gd name="adj1" fmla="val 1800000"/>
            <a:gd name="adj2" fmla="val 9000000"/>
            <a:gd name="adj3" fmla="val 464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3134591-5B69-48F5-8DB5-6DBAAE2B0BC6}">
      <dsp:nvSpPr>
        <dsp:cNvPr id="0" name=""/>
        <dsp:cNvSpPr/>
      </dsp:nvSpPr>
      <dsp:spPr>
        <a:xfrm>
          <a:off x="1274783" y="1025038"/>
          <a:ext cx="5627555" cy="5627555"/>
        </a:xfrm>
        <a:prstGeom prst="blockArc">
          <a:avLst>
            <a:gd name="adj1" fmla="val 16200000"/>
            <a:gd name="adj2" fmla="val 1800000"/>
            <a:gd name="adj3" fmla="val 464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8126E43-A60E-47CC-AA9C-F68827CA6290}">
      <dsp:nvSpPr>
        <dsp:cNvPr id="0" name=""/>
        <dsp:cNvSpPr/>
      </dsp:nvSpPr>
      <dsp:spPr>
        <a:xfrm>
          <a:off x="2793666" y="2543921"/>
          <a:ext cx="2589788" cy="258978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zh-TW" altLang="en-US" sz="2500" b="1" kern="1200" dirty="0">
              <a:latin typeface="Calibri"/>
              <a:ea typeface="新細明體"/>
              <a:cs typeface="+mn-cs"/>
            </a:rPr>
            <a:t>捨</a:t>
          </a:r>
          <a:r>
            <a:rPr lang="en-US" sz="2500" b="1" kern="1200" dirty="0">
              <a:latin typeface="Calibri"/>
              <a:ea typeface="+mn-ea"/>
              <a:cs typeface="+mn-cs"/>
            </a:rPr>
            <a:t>(equanimity)</a:t>
          </a:r>
          <a:r>
            <a:rPr lang="zh-TW" altLang="en-US" sz="2500" b="1" kern="1200" dirty="0">
              <a:latin typeface="Calibri"/>
              <a:ea typeface="新細明體"/>
              <a:cs typeface="+mn-cs"/>
            </a:rPr>
            <a:t>放捨自在</a:t>
          </a:r>
        </a:p>
      </dsp:txBody>
      <dsp:txXfrm>
        <a:off x="3172932" y="2923187"/>
        <a:ext cx="1831256" cy="1831256"/>
      </dsp:txXfrm>
    </dsp:sp>
    <dsp:sp modelId="{3DC2D85E-C401-45F6-8143-B929B79E6C63}">
      <dsp:nvSpPr>
        <dsp:cNvPr id="0" name=""/>
        <dsp:cNvSpPr/>
      </dsp:nvSpPr>
      <dsp:spPr>
        <a:xfrm>
          <a:off x="2560861" y="-177372"/>
          <a:ext cx="3055399" cy="2535346"/>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zh-TW" altLang="en-US" sz="2300" b="1" kern="1200" dirty="0">
              <a:latin typeface="Calibri"/>
              <a:ea typeface="新細明體"/>
              <a:cs typeface="+mn-cs"/>
            </a:rPr>
            <a:t>喜</a:t>
          </a:r>
          <a:r>
            <a:rPr lang="en-US" sz="2300" b="1" kern="1200" dirty="0">
              <a:latin typeface="Calibri"/>
              <a:ea typeface="+mn-ea"/>
              <a:cs typeface="+mn-cs"/>
            </a:rPr>
            <a:t>(emphatic joy)</a:t>
          </a:r>
          <a:br>
            <a:rPr lang="en-US" sz="2300" b="1" kern="1200" dirty="0">
              <a:latin typeface="Calibri"/>
              <a:ea typeface="+mn-ea"/>
              <a:cs typeface="+mn-cs"/>
            </a:rPr>
          </a:br>
          <a:r>
            <a:rPr lang="zh-TW" altLang="en-US" sz="2300" b="1" kern="1200" dirty="0">
              <a:latin typeface="Calibri"/>
              <a:ea typeface="新細明體"/>
              <a:cs typeface="+mn-cs"/>
            </a:rPr>
            <a:t>隨順歡喜：面對自他之有樂</a:t>
          </a:r>
        </a:p>
      </dsp:txBody>
      <dsp:txXfrm>
        <a:off x="3008314" y="193921"/>
        <a:ext cx="2160493" cy="1792760"/>
      </dsp:txXfrm>
    </dsp:sp>
    <dsp:sp modelId="{746657AE-4C46-4BC3-9409-C1FB43AEE4F6}">
      <dsp:nvSpPr>
        <dsp:cNvPr id="0" name=""/>
        <dsp:cNvSpPr/>
      </dsp:nvSpPr>
      <dsp:spPr>
        <a:xfrm>
          <a:off x="5017176" y="4130419"/>
          <a:ext cx="2903337" cy="2165306"/>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zh-TW" altLang="en-US" sz="2300" b="1" kern="1200" dirty="0">
              <a:latin typeface="Calibri"/>
              <a:ea typeface="新細明體"/>
              <a:cs typeface="+mn-cs"/>
            </a:rPr>
            <a:t>慈</a:t>
          </a:r>
          <a:r>
            <a:rPr lang="en-US" sz="2300" b="1" kern="1200" dirty="0">
              <a:latin typeface="Calibri"/>
              <a:ea typeface="+mn-ea"/>
              <a:cs typeface="+mn-cs"/>
            </a:rPr>
            <a:t>( kindness)</a:t>
          </a:r>
          <a:br>
            <a:rPr lang="en-US" sz="2300" b="1" kern="1200" dirty="0">
              <a:latin typeface="Calibri"/>
              <a:ea typeface="+mn-ea"/>
              <a:cs typeface="+mn-cs"/>
            </a:rPr>
          </a:br>
          <a:r>
            <a:rPr lang="zh-TW" altLang="en-US" sz="2300" b="1" kern="1200" dirty="0">
              <a:latin typeface="Calibri"/>
              <a:ea typeface="新細明體"/>
              <a:cs typeface="+mn-cs"/>
            </a:rPr>
            <a:t>給與快樂：面對自他之無樂</a:t>
          </a:r>
        </a:p>
      </dsp:txBody>
      <dsp:txXfrm>
        <a:off x="5442360" y="4447521"/>
        <a:ext cx="2052969" cy="1531102"/>
      </dsp:txXfrm>
    </dsp:sp>
    <dsp:sp modelId="{F0614358-E5F3-4EBE-9682-91C01B685536}">
      <dsp:nvSpPr>
        <dsp:cNvPr id="0" name=""/>
        <dsp:cNvSpPr/>
      </dsp:nvSpPr>
      <dsp:spPr>
        <a:xfrm>
          <a:off x="251886" y="4130111"/>
          <a:ext cx="2912782" cy="2165923"/>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zh-TW" altLang="en-US" sz="2300" b="1" kern="1200" dirty="0">
              <a:latin typeface="Calibri"/>
              <a:ea typeface="新細明體"/>
              <a:cs typeface="+mn-cs"/>
            </a:rPr>
            <a:t>悲</a:t>
          </a:r>
          <a:r>
            <a:rPr lang="en-US" sz="2300" b="1" kern="1200" dirty="0">
              <a:latin typeface="Calibri"/>
              <a:ea typeface="+mn-ea"/>
              <a:cs typeface="+mn-cs"/>
            </a:rPr>
            <a:t>(compassion)</a:t>
          </a:r>
          <a:r>
            <a:rPr lang="zh-TW" altLang="en-US" sz="2300" b="1" kern="1200" dirty="0">
              <a:latin typeface="Calibri"/>
              <a:ea typeface="新細明體"/>
              <a:cs typeface="+mn-cs"/>
            </a:rPr>
            <a:t>消除痛苦：面對自他之有苦</a:t>
          </a:r>
        </a:p>
      </dsp:txBody>
      <dsp:txXfrm>
        <a:off x="678453" y="4447303"/>
        <a:ext cx="2059648" cy="1531539"/>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新細明體" pitchFamily="18" charset="-120"/>
                <a:cs typeface="+mn-cs"/>
              </a:defRPr>
            </a:lvl1pPr>
          </a:lstStyle>
          <a:p>
            <a:pPr>
              <a:defRPr/>
            </a:pPr>
            <a:endParaRPr lang="zh-TW" altLang="en-US"/>
          </a:p>
        </p:txBody>
      </p:sp>
      <p:sp>
        <p:nvSpPr>
          <p:cNvPr id="3789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新細明體" pitchFamily="18" charset="-120"/>
                <a:cs typeface="+mn-cs"/>
              </a:defRPr>
            </a:lvl1pPr>
          </a:lstStyle>
          <a:p>
            <a:pPr>
              <a:defRPr/>
            </a:pPr>
            <a:endParaRPr lang="zh-TW" altLang="en-US"/>
          </a:p>
        </p:txBody>
      </p:sp>
      <p:sp>
        <p:nvSpPr>
          <p:cNvPr id="3789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新細明體" pitchFamily="18" charset="-120"/>
                <a:cs typeface="+mn-cs"/>
              </a:defRPr>
            </a:lvl1pPr>
          </a:lstStyle>
          <a:p>
            <a:pPr>
              <a:defRPr/>
            </a:pPr>
            <a:endParaRPr lang="zh-TW" altLang="en-US"/>
          </a:p>
        </p:txBody>
      </p:sp>
      <p:sp>
        <p:nvSpPr>
          <p:cNvPr id="3789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B171FD5-83BB-C941-955C-94B2B450861D}" type="slidenum">
              <a:rPr lang="zh-TW" altLang="en-US"/>
              <a:pPr>
                <a:defRPr/>
              </a:pPr>
              <a:t>‹#›</a:t>
            </a:fld>
            <a:endParaRPr lang="zh-TW" altLang="en-US"/>
          </a:p>
        </p:txBody>
      </p:sp>
    </p:spTree>
    <p:extLst>
      <p:ext uri="{BB962C8B-B14F-4D97-AF65-F5344CB8AC3E}">
        <p14:creationId xmlns:p14="http://schemas.microsoft.com/office/powerpoint/2010/main" val="18550279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pitchFamily="18" charset="0"/>
                <a:ea typeface="新細明體" pitchFamily="18" charset="-120"/>
                <a:cs typeface="+mn-cs"/>
              </a:defRPr>
            </a:lvl1pPr>
          </a:lstStyle>
          <a:p>
            <a:pPr>
              <a:defRPr/>
            </a:pPr>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BE3A23AE-FEC3-CF45-8D6C-5F75490B426F}" type="datetimeFigureOut">
              <a:rPr lang="zh-TW" altLang="en-US"/>
              <a:pPr>
                <a:defRPr/>
              </a:pPr>
              <a:t>2017/3/21</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TW" altLang="en-US" noProof="0" smtClean="0"/>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pitchFamily="18" charset="0"/>
                <a:ea typeface="新細明體" pitchFamily="18" charset="-120"/>
                <a:cs typeface="+mn-cs"/>
              </a:defRPr>
            </a:lvl1pPr>
          </a:lstStyle>
          <a:p>
            <a:pPr>
              <a:defRPr/>
            </a:pPr>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43908B5-28D2-5246-8927-B577D620D3F3}" type="slidenum">
              <a:rPr lang="zh-TW" altLang="en-US"/>
              <a:pPr>
                <a:defRPr/>
              </a:pPr>
              <a:t>‹#›</a:t>
            </a:fld>
            <a:endParaRPr lang="zh-TW" altLang="en-US"/>
          </a:p>
        </p:txBody>
      </p:sp>
    </p:spTree>
    <p:extLst>
      <p:ext uri="{BB962C8B-B14F-4D97-AF65-F5344CB8AC3E}">
        <p14:creationId xmlns:p14="http://schemas.microsoft.com/office/powerpoint/2010/main" val="10887377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新細明體" charset="0"/>
        <a:cs typeface="新細明體" charset="0"/>
      </a:defRPr>
    </a:lvl1pPr>
    <a:lvl2pPr marL="457200" algn="l" rtl="0" eaLnBrk="0" fontAlgn="base" hangingPunct="0">
      <a:spcBef>
        <a:spcPct val="30000"/>
      </a:spcBef>
      <a:spcAft>
        <a:spcPct val="0"/>
      </a:spcAft>
      <a:defRPr kumimoji="1" sz="1200" kern="1200">
        <a:solidFill>
          <a:schemeClr val="tx1"/>
        </a:solidFill>
        <a:latin typeface="+mn-lt"/>
        <a:ea typeface="新細明體" charset="0"/>
        <a:cs typeface="+mn-cs"/>
      </a:defRPr>
    </a:lvl2pPr>
    <a:lvl3pPr marL="914400" algn="l" rtl="0" eaLnBrk="0" fontAlgn="base" hangingPunct="0">
      <a:spcBef>
        <a:spcPct val="30000"/>
      </a:spcBef>
      <a:spcAft>
        <a:spcPct val="0"/>
      </a:spcAft>
      <a:defRPr kumimoji="1" sz="1200" kern="1200">
        <a:solidFill>
          <a:schemeClr val="tx1"/>
        </a:solidFill>
        <a:latin typeface="+mn-lt"/>
        <a:ea typeface="新細明體" charset="0"/>
        <a:cs typeface="+mn-cs"/>
      </a:defRPr>
    </a:lvl3pPr>
    <a:lvl4pPr marL="1371600" algn="l" rtl="0" eaLnBrk="0" fontAlgn="base" hangingPunct="0">
      <a:spcBef>
        <a:spcPct val="30000"/>
      </a:spcBef>
      <a:spcAft>
        <a:spcPct val="0"/>
      </a:spcAft>
      <a:defRPr kumimoji="1" sz="1200" kern="1200">
        <a:solidFill>
          <a:schemeClr val="tx1"/>
        </a:solidFill>
        <a:latin typeface="+mn-lt"/>
        <a:ea typeface="新細明體" charset="0"/>
        <a:cs typeface="+mn-cs"/>
      </a:defRPr>
    </a:lvl4pPr>
    <a:lvl5pPr marL="1828800" algn="l" rtl="0" eaLnBrk="0" fontAlgn="base" hangingPunct="0">
      <a:spcBef>
        <a:spcPct val="30000"/>
      </a:spcBef>
      <a:spcAft>
        <a:spcPct val="0"/>
      </a:spcAft>
      <a:defRPr kumimoji="1" sz="1200" kern="1200">
        <a:solidFill>
          <a:schemeClr val="tx1"/>
        </a:solidFill>
        <a:latin typeface="+mn-lt"/>
        <a:ea typeface="新細明體"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0"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kumimoji="0" lang="zh-TW" altLang="en-US"/>
          </a:p>
        </p:txBody>
      </p:sp>
      <p:sp>
        <p:nvSpPr>
          <p:cNvPr id="17411"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fld id="{EE94802F-E6FF-6A41-809A-A81167786E3D}" type="slidenum">
              <a:rPr lang="zh-TW" altLang="en-US" sz="1200"/>
              <a:pPr/>
              <a:t>1</a:t>
            </a:fld>
            <a:endParaRPr lang="zh-TW" altLang="en-US" sz="1200"/>
          </a:p>
        </p:txBody>
      </p:sp>
    </p:spTree>
    <p:extLst>
      <p:ext uri="{BB962C8B-B14F-4D97-AF65-F5344CB8AC3E}">
        <p14:creationId xmlns:p14="http://schemas.microsoft.com/office/powerpoint/2010/main" val="21266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45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kumimoji="0" lang="zh-TW" altLang="en-US"/>
          </a:p>
        </p:txBody>
      </p:sp>
      <p:sp>
        <p:nvSpPr>
          <p:cNvPr id="1945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fld id="{FA840821-97A4-9246-9AA0-BF62C76570AD}" type="slidenum">
              <a:rPr lang="zh-TW" altLang="en-US" sz="1200"/>
              <a:pPr/>
              <a:t>3</a:t>
            </a:fld>
            <a:endParaRPr lang="zh-TW" altLang="en-US" sz="1200"/>
          </a:p>
        </p:txBody>
      </p:sp>
    </p:spTree>
    <p:extLst>
      <p:ext uri="{BB962C8B-B14F-4D97-AF65-F5344CB8AC3E}">
        <p14:creationId xmlns:p14="http://schemas.microsoft.com/office/powerpoint/2010/main" val="1045291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fld id="{2DC795BB-1BA3-E649-B199-CC757E8010BD}" type="slidenum">
              <a:rPr lang="zh-TW" altLang="en-US" sz="1200"/>
              <a:pPr/>
              <a:t>5</a:t>
            </a:fld>
            <a:endParaRPr lang="en-US" altLang="zh-TW" sz="1200"/>
          </a:p>
        </p:txBody>
      </p:sp>
      <p:sp>
        <p:nvSpPr>
          <p:cNvPr id="1536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kumimoji="0" lang="zh-TW" altLang="en-US"/>
          </a:p>
        </p:txBody>
      </p:sp>
    </p:spTree>
    <p:extLst>
      <p:ext uri="{BB962C8B-B14F-4D97-AF65-F5344CB8AC3E}">
        <p14:creationId xmlns:p14="http://schemas.microsoft.com/office/powerpoint/2010/main" val="1009126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E38A3918-D40E-0F42-82C1-4F20F458BA32}" type="slidenum">
              <a:rPr kumimoji="1" lang="zh-TW" altLang="en-US" smtClean="0"/>
              <a:t>7</a:t>
            </a:fld>
            <a:endParaRPr kumimoji="1" lang="zh-TW" altLang="en-US"/>
          </a:p>
        </p:txBody>
      </p:sp>
    </p:spTree>
    <p:extLst>
      <p:ext uri="{BB962C8B-B14F-4D97-AF65-F5344CB8AC3E}">
        <p14:creationId xmlns:p14="http://schemas.microsoft.com/office/powerpoint/2010/main" val="738246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投影片圖像版面配置區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40290" name="備忘稿版面配置區 2"/>
          <p:cNvSpPr>
            <a:spLocks noGrp="1"/>
          </p:cNvSpPr>
          <p:nvPr>
            <p:ph type="body" idx="1"/>
          </p:nvPr>
        </p:nvSpPr>
        <p:spPr bwMode="auto">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 uri="{FAA26D3D-D897-4be2-8F04-BA451C77F1D7}">
              <ma14:placeholderFlag xmlns:ma14="http://schemas.microsoft.com/office/mac/drawingml/2011/main" val="1"/>
            </a:ext>
          </a:extLst>
        </p:spPr>
        <p:txBody>
          <a:bodyPr/>
          <a:lstStyle/>
          <a:p>
            <a:endParaRPr lang="zh-TW" altLang="en-US">
              <a:latin typeface="Times New Roman" charset="0"/>
            </a:endParaRPr>
          </a:p>
        </p:txBody>
      </p:sp>
      <p:sp>
        <p:nvSpPr>
          <p:cNvPr id="140291" name="投影片編號版面配置區 3"/>
          <p:cNvSpPr>
            <a:spLocks noGrp="1"/>
          </p:cNvSpPr>
          <p:nvPr>
            <p:ph type="sldNum" sz="quarter" idx="5"/>
          </p:nvPr>
        </p:nvSpPr>
        <p:spPr bwMode="auto">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fld id="{F5B8F881-037A-A341-8933-DB95C51F777A}" type="slidenum">
              <a:rPr lang="zh-TW" altLang="en-US" sz="1000"/>
              <a:pPr/>
              <a:t>15</a:t>
            </a:fld>
            <a:endParaRPr lang="zh-TW" altLang="en-US" sz="1000"/>
          </a:p>
        </p:txBody>
      </p:sp>
    </p:spTree>
    <p:extLst>
      <p:ext uri="{BB962C8B-B14F-4D97-AF65-F5344CB8AC3E}">
        <p14:creationId xmlns:p14="http://schemas.microsoft.com/office/powerpoint/2010/main" val="1521805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fld id="{F4114A8E-E09A-0944-B405-6F672BC8AC5F}" type="slidenum">
              <a:rPr lang="zh-TW" altLang="en-US" sz="1200"/>
              <a:pPr/>
              <a:t>17</a:t>
            </a:fld>
            <a:endParaRPr lang="en-US" altLang="zh-TW" sz="1200"/>
          </a:p>
        </p:txBody>
      </p:sp>
      <p:sp>
        <p:nvSpPr>
          <p:cNvPr id="45058" name="Rectangle 2"/>
          <p:cNvSpPr>
            <a:spLocks noGrp="1" noRot="1" noChangeAspect="1" noChangeArrowheads="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 uri="{FAA26D3D-D897-4be2-8F04-BA451C77F1D7}">
              <ma14:placeholderFlag xmlns:ma14="http://schemas.microsoft.com/office/mac/drawingml/2011/main" val="1"/>
            </a:ext>
          </a:extLst>
        </p:spPr>
        <p:txBody>
          <a:bodyPr/>
          <a:lstStyle/>
          <a:p>
            <a:pPr eaLnBrk="1" hangingPunct="1"/>
            <a:endParaRPr kumimoji="0" lang="zh-TW" altLang="en-US"/>
          </a:p>
        </p:txBody>
      </p:sp>
    </p:spTree>
    <p:extLst>
      <p:ext uri="{BB962C8B-B14F-4D97-AF65-F5344CB8AC3E}">
        <p14:creationId xmlns:p14="http://schemas.microsoft.com/office/powerpoint/2010/main" val="1367252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fld id="{B81F536C-1714-8144-912B-2E2E19C8AB96}" type="slidenum">
              <a:rPr lang="zh-TW" altLang="en-US" sz="1200"/>
              <a:pPr/>
              <a:t>19</a:t>
            </a:fld>
            <a:endParaRPr lang="en-US" altLang="zh-TW" sz="1200"/>
          </a:p>
        </p:txBody>
      </p:sp>
      <p:sp>
        <p:nvSpPr>
          <p:cNvPr id="48130" name="Rectangle 2"/>
          <p:cNvSpPr>
            <a:spLocks noGrp="1" noRot="1" noChangeAspect="1" noChangeArrowheads="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1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 uri="{FAA26D3D-D897-4be2-8F04-BA451C77F1D7}">
              <ma14:placeholderFlag xmlns:ma14="http://schemas.microsoft.com/office/mac/drawingml/2011/main" val="1"/>
            </a:ext>
          </a:extLst>
        </p:spPr>
        <p:txBody>
          <a:bodyPr/>
          <a:lstStyle/>
          <a:p>
            <a:pPr eaLnBrk="1" hangingPunct="1"/>
            <a:endParaRPr kumimoji="0" lang="zh-TW" altLang="en-US"/>
          </a:p>
        </p:txBody>
      </p:sp>
    </p:spTree>
    <p:extLst>
      <p:ext uri="{BB962C8B-B14F-4D97-AF65-F5344CB8AC3E}">
        <p14:creationId xmlns:p14="http://schemas.microsoft.com/office/powerpoint/2010/main" val="1345946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投影片圖像版面配置區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451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 uri="{FAA26D3D-D897-4be2-8F04-BA451C77F1D7}">
              <ma14:placeholderFlag xmlns:ma14="http://schemas.microsoft.com/office/mac/drawingml/2011/main" val="1"/>
            </a:ext>
          </a:extLst>
        </p:spPr>
        <p:txBody>
          <a:bodyPr/>
          <a:lstStyle/>
          <a:p>
            <a:endParaRPr kumimoji="0" lang="zh-TW" altLang="en-US"/>
          </a:p>
        </p:txBody>
      </p:sp>
      <p:sp>
        <p:nvSpPr>
          <p:cNvPr id="6451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fld id="{BFFED8B8-E454-7644-B4DB-AF446B691B51}" type="slidenum">
              <a:rPr lang="zh-TW" altLang="en-US" sz="1200"/>
              <a:pPr/>
              <a:t>20</a:t>
            </a:fld>
            <a:endParaRPr lang="zh-TW" altLang="en-US" sz="1200"/>
          </a:p>
        </p:txBody>
      </p:sp>
    </p:spTree>
    <p:extLst>
      <p:ext uri="{BB962C8B-B14F-4D97-AF65-F5344CB8AC3E}">
        <p14:creationId xmlns:p14="http://schemas.microsoft.com/office/powerpoint/2010/main" val="1453379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投影片圖像版面配置區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6562"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zh-TW" altLang="en-US">
              <a:latin typeface="Times New Roman" charset="0"/>
            </a:endParaRPr>
          </a:p>
        </p:txBody>
      </p:sp>
      <p:sp>
        <p:nvSpPr>
          <p:cNvPr id="66563"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fld id="{23FFA113-4E78-AE4D-B050-82361FE3E691}" type="slidenum">
              <a:rPr lang="zh-TW" altLang="en-US" sz="1200"/>
              <a:pPr/>
              <a:t>21</a:t>
            </a:fld>
            <a:endParaRPr lang="zh-TW" altLang="en-US" sz="1200"/>
          </a:p>
        </p:txBody>
      </p:sp>
    </p:spTree>
    <p:extLst>
      <p:ext uri="{BB962C8B-B14F-4D97-AF65-F5344CB8AC3E}">
        <p14:creationId xmlns:p14="http://schemas.microsoft.com/office/powerpoint/2010/main" val="31671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fld id="{A33C0E49-DD73-3047-AD63-FE15DD1DDCEC}" type="slidenum">
              <a:rPr lang="zh-TW" altLang="en-US" sz="1200"/>
              <a:pPr/>
              <a:t>22</a:t>
            </a:fld>
            <a:endParaRPr lang="en-US" altLang="zh-TW" sz="1200"/>
          </a:p>
        </p:txBody>
      </p:sp>
      <p:sp>
        <p:nvSpPr>
          <p:cNvPr id="50178" name="Rectangle 2"/>
          <p:cNvSpPr>
            <a:spLocks noGrp="1" noRot="1" noChangeAspect="1" noChangeArrowheads="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 uri="{FAA26D3D-D897-4be2-8F04-BA451C77F1D7}">
              <ma14:placeholderFlag xmlns:ma14="http://schemas.microsoft.com/office/mac/drawingml/2011/main" val="1"/>
            </a:ext>
          </a:extLst>
        </p:spPr>
        <p:txBody>
          <a:bodyPr/>
          <a:lstStyle/>
          <a:p>
            <a:pPr eaLnBrk="1" hangingPunct="1"/>
            <a:endParaRPr kumimoji="0" lang="zh-TW" altLang="en-US"/>
          </a:p>
        </p:txBody>
      </p:sp>
    </p:spTree>
    <p:extLst>
      <p:ext uri="{BB962C8B-B14F-4D97-AF65-F5344CB8AC3E}">
        <p14:creationId xmlns:p14="http://schemas.microsoft.com/office/powerpoint/2010/main" val="1876159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fld id="{087E6B27-7C4B-424E-83F5-D87F53206D92}" type="slidenum">
              <a:rPr lang="en-US" altLang="zh-TW" smtClean="0"/>
              <a:pPr eaLnBrk="1" hangingPunct="1"/>
              <a:t>26</a:t>
            </a:fld>
            <a:endParaRPr lang="en-US" altLang="zh-TW"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smtClean="0">
              <a:latin typeface="Arial" pitchFamily="34" charset="0"/>
            </a:endParaRPr>
          </a:p>
        </p:txBody>
      </p:sp>
    </p:spTree>
    <p:extLst>
      <p:ext uri="{BB962C8B-B14F-4D97-AF65-F5344CB8AC3E}">
        <p14:creationId xmlns:p14="http://schemas.microsoft.com/office/powerpoint/2010/main" val="1919535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lvl="0"/>
            <a:r>
              <a:rPr lang="en-US" altLang="zh-TW" sz="1200" b="1" kern="1200" dirty="0" smtClean="0">
                <a:solidFill>
                  <a:schemeClr val="tx1"/>
                </a:solidFill>
                <a:effectLst/>
                <a:latin typeface="+mn-lt"/>
                <a:ea typeface="+mn-ea"/>
                <a:cs typeface="+mn-cs"/>
              </a:rPr>
              <a:t>Two aspect of Self; somatic Self / psychic Self; soma/psyche</a:t>
            </a:r>
            <a:endParaRPr lang="zh-TW" altLang="zh-TW" sz="1200" b="1" kern="1200" dirty="0" smtClean="0">
              <a:solidFill>
                <a:schemeClr val="tx1"/>
              </a:solidFill>
              <a:effectLst/>
              <a:latin typeface="+mn-lt"/>
              <a:ea typeface="+mn-ea"/>
              <a:cs typeface="+mn-cs"/>
            </a:endParaRPr>
          </a:p>
          <a:p>
            <a:r>
              <a:rPr lang="en-US" altLang="zh-TW" sz="1200" kern="1200" dirty="0" smtClean="0">
                <a:solidFill>
                  <a:schemeClr val="tx1"/>
                </a:solidFill>
                <a:effectLst/>
                <a:latin typeface="+mn-lt"/>
                <a:ea typeface="+mn-ea"/>
                <a:cs typeface="+mn-cs"/>
              </a:rPr>
              <a:t>Referable to our physical body / our I-</a:t>
            </a:r>
            <a:r>
              <a:rPr lang="en-US" altLang="zh-TW" sz="1200" kern="1200" dirty="0" err="1" smtClean="0">
                <a:solidFill>
                  <a:schemeClr val="tx1"/>
                </a:solidFill>
                <a:effectLst/>
                <a:latin typeface="+mn-lt"/>
                <a:ea typeface="+mn-ea"/>
                <a:cs typeface="+mn-cs"/>
              </a:rPr>
              <a:t>Me_Mine</a:t>
            </a:r>
            <a:endParaRPr lang="zh-TW" altLang="zh-TW" sz="1200" kern="1200" dirty="0" smtClean="0">
              <a:solidFill>
                <a:schemeClr val="tx1"/>
              </a:solidFill>
              <a:effectLst/>
              <a:latin typeface="+mn-lt"/>
              <a:ea typeface="+mn-ea"/>
              <a:cs typeface="+mn-cs"/>
            </a:endParaRPr>
          </a:p>
          <a:p>
            <a:endParaRPr lang="zh-TW" altLang="en-US" dirty="0"/>
          </a:p>
        </p:txBody>
      </p:sp>
      <p:sp>
        <p:nvSpPr>
          <p:cNvPr id="4" name="投影片編號版面配置區 3"/>
          <p:cNvSpPr>
            <a:spLocks noGrp="1"/>
          </p:cNvSpPr>
          <p:nvPr>
            <p:ph type="sldNum" sz="quarter" idx="10"/>
          </p:nvPr>
        </p:nvSpPr>
        <p:spPr/>
        <p:txBody>
          <a:bodyPr/>
          <a:lstStyle/>
          <a:p>
            <a:fld id="{66FBC599-908F-4151-ADFC-B5886FC16F4B}" type="slidenum">
              <a:rPr lang="zh-TW" altLang="en-US" smtClean="0"/>
              <a:t>30</a:t>
            </a:fld>
            <a:endParaRPr lang="zh-TW" altLang="en-US"/>
          </a:p>
        </p:txBody>
      </p:sp>
    </p:spTree>
    <p:extLst>
      <p:ext uri="{BB962C8B-B14F-4D97-AF65-F5344CB8AC3E}">
        <p14:creationId xmlns:p14="http://schemas.microsoft.com/office/powerpoint/2010/main" val="1244931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4" name="橢圓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hangingPunct="1">
              <a:defRPr/>
            </a:pPr>
            <a:endParaRPr kumimoji="0" lang="en-US"/>
          </a:p>
        </p:txBody>
      </p:sp>
      <p:sp>
        <p:nvSpPr>
          <p:cNvPr id="5" name="橢圓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hangingPunct="1">
              <a:defRPr/>
            </a:pPr>
            <a:endParaRPr kumimoji="0" lang="en-US"/>
          </a:p>
        </p:txBody>
      </p:sp>
      <p:sp>
        <p:nvSpPr>
          <p:cNvPr id="14" name="標題 13"/>
          <p:cNvSpPr>
            <a:spLocks noGrp="1"/>
          </p:cNvSpPr>
          <p:nvPr>
            <p:ph type="ctrTitle"/>
          </p:nvPr>
        </p:nvSpPr>
        <p:spPr>
          <a:xfrm>
            <a:off x="1432560" y="359898"/>
            <a:ext cx="7406640" cy="1472184"/>
          </a:xfrm>
        </p:spPr>
        <p:txBody>
          <a:bodyPr anchor="b"/>
          <a:lstStyle>
            <a:lvl1pPr algn="l">
              <a:defRPr/>
            </a:lvl1pPr>
            <a:extLst/>
          </a:lstStyle>
          <a:p>
            <a:r>
              <a:rPr lang="zh-TW" altLang="en-US" smtClean="0"/>
              <a:t>按一下以編輯母片標題樣式</a:t>
            </a:r>
            <a:endParaRPr lang="en-US"/>
          </a:p>
        </p:txBody>
      </p:sp>
      <p:sp>
        <p:nvSpPr>
          <p:cNvPr id="22" name="副標題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zh-TW" altLang="en-US" smtClean="0"/>
              <a:t>按一下以編輯母片副標題樣式</a:t>
            </a:r>
            <a:endParaRPr lang="en-US"/>
          </a:p>
        </p:txBody>
      </p:sp>
      <p:sp>
        <p:nvSpPr>
          <p:cNvPr id="6" name="日期版面配置區 6"/>
          <p:cNvSpPr>
            <a:spLocks noGrp="1"/>
          </p:cNvSpPr>
          <p:nvPr>
            <p:ph type="dt" sz="half" idx="10"/>
          </p:nvPr>
        </p:nvSpPr>
        <p:spPr/>
        <p:txBody>
          <a:bodyPr/>
          <a:lstStyle>
            <a:lvl1pPr>
              <a:defRPr/>
            </a:lvl1pPr>
            <a:extLst/>
          </a:lstStyle>
          <a:p>
            <a:pPr>
              <a:defRPr/>
            </a:pPr>
            <a:endParaRPr lang="zh-TW" altLang="en-US"/>
          </a:p>
        </p:txBody>
      </p:sp>
      <p:sp>
        <p:nvSpPr>
          <p:cNvPr id="7" name="頁尾版面配置區 19"/>
          <p:cNvSpPr>
            <a:spLocks noGrp="1"/>
          </p:cNvSpPr>
          <p:nvPr>
            <p:ph type="ftr" sz="quarter" idx="11"/>
          </p:nvPr>
        </p:nvSpPr>
        <p:spPr/>
        <p:txBody>
          <a:bodyPr/>
          <a:lstStyle>
            <a:lvl1pPr>
              <a:defRPr/>
            </a:lvl1pPr>
            <a:extLst/>
          </a:lstStyle>
          <a:p>
            <a:pPr>
              <a:defRPr/>
            </a:pPr>
            <a:endParaRPr lang="zh-TW" altLang="en-US"/>
          </a:p>
        </p:txBody>
      </p:sp>
      <p:sp>
        <p:nvSpPr>
          <p:cNvPr id="8" name="投影片編號版面配置區 9"/>
          <p:cNvSpPr>
            <a:spLocks noGrp="1"/>
          </p:cNvSpPr>
          <p:nvPr>
            <p:ph type="sldNum" sz="quarter" idx="12"/>
          </p:nvPr>
        </p:nvSpPr>
        <p:spPr/>
        <p:txBody>
          <a:bodyPr/>
          <a:lstStyle>
            <a:lvl1pPr>
              <a:defRPr/>
            </a:lvl1pPr>
          </a:lstStyle>
          <a:p>
            <a:pPr>
              <a:defRPr/>
            </a:pPr>
            <a:fld id="{F6FA8706-4320-3A43-A613-D1FC3BBC735C}" type="slidenum">
              <a:rPr lang="zh-TW" altLang="en-US"/>
              <a:pPr>
                <a:defRPr/>
              </a:pPr>
              <a:t>‹#›</a:t>
            </a:fld>
            <a:endParaRPr lang="zh-TW" altLang="en-US"/>
          </a:p>
        </p:txBody>
      </p:sp>
    </p:spTree>
    <p:extLst>
      <p:ext uri="{BB962C8B-B14F-4D97-AF65-F5344CB8AC3E}">
        <p14:creationId xmlns:p14="http://schemas.microsoft.com/office/powerpoint/2010/main" val="626169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3"/>
          <p:cNvSpPr>
            <a:spLocks noGrp="1"/>
          </p:cNvSpPr>
          <p:nvPr>
            <p:ph type="dt" sz="half" idx="10"/>
          </p:nvPr>
        </p:nvSpPr>
        <p:spPr/>
        <p:txBody>
          <a:bodyPr/>
          <a:lstStyle>
            <a:lvl1pPr>
              <a:defRPr/>
            </a:lvl1pPr>
          </a:lstStyle>
          <a:p>
            <a:pPr>
              <a:defRPr/>
            </a:pPr>
            <a:endParaRPr lang="zh-TW" altLang="en-US"/>
          </a:p>
        </p:txBody>
      </p:sp>
      <p:sp>
        <p:nvSpPr>
          <p:cNvPr id="5" name="頁尾版面配置區 9"/>
          <p:cNvSpPr>
            <a:spLocks noGrp="1"/>
          </p:cNvSpPr>
          <p:nvPr>
            <p:ph type="ftr" sz="quarter" idx="11"/>
          </p:nvPr>
        </p:nvSpPr>
        <p:spPr/>
        <p:txBody>
          <a:bodyPr/>
          <a:lstStyle>
            <a:lvl1pPr>
              <a:defRPr/>
            </a:lvl1pPr>
          </a:lstStyle>
          <a:p>
            <a:pPr>
              <a:defRPr/>
            </a:pPr>
            <a:endParaRPr lang="zh-TW" altLang="en-US"/>
          </a:p>
        </p:txBody>
      </p:sp>
      <p:sp>
        <p:nvSpPr>
          <p:cNvPr id="6" name="投影片編號版面配置區 21"/>
          <p:cNvSpPr>
            <a:spLocks noGrp="1"/>
          </p:cNvSpPr>
          <p:nvPr>
            <p:ph type="sldNum" sz="quarter" idx="12"/>
          </p:nvPr>
        </p:nvSpPr>
        <p:spPr/>
        <p:txBody>
          <a:bodyPr/>
          <a:lstStyle>
            <a:lvl1pPr>
              <a:defRPr/>
            </a:lvl1pPr>
          </a:lstStyle>
          <a:p>
            <a:pPr>
              <a:defRPr/>
            </a:pPr>
            <a:fld id="{2485254D-6E9C-A045-8483-3101435FF740}" type="slidenum">
              <a:rPr lang="zh-TW" altLang="en-US"/>
              <a:pPr>
                <a:defRPr/>
              </a:pPr>
              <a:t>‹#›</a:t>
            </a:fld>
            <a:endParaRPr lang="zh-TW" altLang="en-US"/>
          </a:p>
        </p:txBody>
      </p:sp>
    </p:spTree>
    <p:extLst>
      <p:ext uri="{BB962C8B-B14F-4D97-AF65-F5344CB8AC3E}">
        <p14:creationId xmlns:p14="http://schemas.microsoft.com/office/powerpoint/2010/main" val="725006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4" name="矩形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kumimoji="0" lang="en-US"/>
          </a:p>
        </p:txBody>
      </p:sp>
      <p:sp>
        <p:nvSpPr>
          <p:cNvPr id="5" name="矩形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kumimoji="0" lang="en-US"/>
          </a:p>
        </p:txBody>
      </p:sp>
      <p:sp>
        <p:nvSpPr>
          <p:cNvPr id="6" name="橢圓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hangingPunct="1">
              <a:defRPr/>
            </a:pPr>
            <a:endParaRPr kumimoji="0" lang="en-US"/>
          </a:p>
        </p:txBody>
      </p:sp>
      <p:sp>
        <p:nvSpPr>
          <p:cNvPr id="7" name="橢圓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hangingPunct="1">
              <a:defRPr/>
            </a:pPr>
            <a:endParaRPr kumimoji="0" lang="en-US"/>
          </a:p>
        </p:txBody>
      </p:sp>
      <p:sp>
        <p:nvSpPr>
          <p:cNvPr id="2" name="標題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zh-TW" altLang="en-US" smtClean="0"/>
              <a:t>按一下以編輯母片標題樣式</a:t>
            </a:r>
            <a:endParaRPr lang="en-US"/>
          </a:p>
        </p:txBody>
      </p:sp>
      <p:sp>
        <p:nvSpPr>
          <p:cNvPr id="3" name="文字版面配置區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zh-TW" altLang="en-US" smtClean="0"/>
              <a:t>按一下以編輯母片文字樣式</a:t>
            </a:r>
          </a:p>
        </p:txBody>
      </p:sp>
      <p:sp>
        <p:nvSpPr>
          <p:cNvPr id="8" name="日期版面配置區 3"/>
          <p:cNvSpPr>
            <a:spLocks noGrp="1"/>
          </p:cNvSpPr>
          <p:nvPr>
            <p:ph type="dt" sz="half" idx="10"/>
          </p:nvPr>
        </p:nvSpPr>
        <p:spPr/>
        <p:txBody>
          <a:bodyPr/>
          <a:lstStyle>
            <a:lvl1pPr>
              <a:defRPr/>
            </a:lvl1pPr>
            <a:extLst/>
          </a:lstStyle>
          <a:p>
            <a:pPr>
              <a:defRPr/>
            </a:pPr>
            <a:endParaRPr lang="zh-TW" altLang="en-US"/>
          </a:p>
        </p:txBody>
      </p:sp>
      <p:sp>
        <p:nvSpPr>
          <p:cNvPr id="9" name="頁尾版面配置區 4"/>
          <p:cNvSpPr>
            <a:spLocks noGrp="1"/>
          </p:cNvSpPr>
          <p:nvPr>
            <p:ph type="ftr" sz="quarter" idx="11"/>
          </p:nvPr>
        </p:nvSpPr>
        <p:spPr/>
        <p:txBody>
          <a:bodyPr/>
          <a:lstStyle>
            <a:lvl1pPr>
              <a:defRPr/>
            </a:lvl1pPr>
            <a:extLst/>
          </a:lstStyle>
          <a:p>
            <a:pPr>
              <a:defRPr/>
            </a:pPr>
            <a:endParaRPr lang="zh-TW" altLang="en-US"/>
          </a:p>
        </p:txBody>
      </p:sp>
      <p:sp>
        <p:nvSpPr>
          <p:cNvPr id="10" name="投影片編號版面配置區 5"/>
          <p:cNvSpPr>
            <a:spLocks noGrp="1"/>
          </p:cNvSpPr>
          <p:nvPr>
            <p:ph type="sldNum" sz="quarter" idx="12"/>
          </p:nvPr>
        </p:nvSpPr>
        <p:spPr/>
        <p:txBody>
          <a:bodyPr/>
          <a:lstStyle>
            <a:lvl1pPr>
              <a:defRPr/>
            </a:lvl1pPr>
          </a:lstStyle>
          <a:p>
            <a:pPr>
              <a:defRPr/>
            </a:pPr>
            <a:fld id="{8C0B4208-D91F-C649-A3C0-A673A9566E7D}" type="slidenum">
              <a:rPr lang="zh-TW" altLang="en-US"/>
              <a:pPr>
                <a:defRPr/>
              </a:pPr>
              <a:t>‹#›</a:t>
            </a:fld>
            <a:endParaRPr lang="zh-TW" altLang="en-US"/>
          </a:p>
        </p:txBody>
      </p:sp>
    </p:spTree>
    <p:extLst>
      <p:ext uri="{BB962C8B-B14F-4D97-AF65-F5344CB8AC3E}">
        <p14:creationId xmlns:p14="http://schemas.microsoft.com/office/powerpoint/2010/main" val="1368832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1435608" y="274320"/>
            <a:ext cx="7498080" cy="1143000"/>
          </a:xfrm>
        </p:spPr>
        <p:txBody>
          <a:bodyPr/>
          <a:lstStyle>
            <a:extLst/>
          </a:lstStyle>
          <a:p>
            <a:r>
              <a:rPr lang="zh-TW" altLang="en-US" smtClean="0"/>
              <a:t>按一下以編輯母片標題樣式</a:t>
            </a:r>
            <a:endParaRPr lang="en-US"/>
          </a:p>
        </p:txBody>
      </p:sp>
      <p:sp>
        <p:nvSpPr>
          <p:cNvPr id="3" name="內容版面配置區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23"/>
          <p:cNvSpPr>
            <a:spLocks noGrp="1"/>
          </p:cNvSpPr>
          <p:nvPr>
            <p:ph type="dt" sz="half" idx="10"/>
          </p:nvPr>
        </p:nvSpPr>
        <p:spPr/>
        <p:txBody>
          <a:bodyPr/>
          <a:lstStyle>
            <a:lvl1pPr>
              <a:defRPr/>
            </a:lvl1pPr>
          </a:lstStyle>
          <a:p>
            <a:pPr>
              <a:defRPr/>
            </a:pPr>
            <a:endParaRPr lang="zh-TW" altLang="en-US"/>
          </a:p>
        </p:txBody>
      </p:sp>
      <p:sp>
        <p:nvSpPr>
          <p:cNvPr id="6" name="頁尾版面配置區 9"/>
          <p:cNvSpPr>
            <a:spLocks noGrp="1"/>
          </p:cNvSpPr>
          <p:nvPr>
            <p:ph type="ftr" sz="quarter" idx="11"/>
          </p:nvPr>
        </p:nvSpPr>
        <p:spPr/>
        <p:txBody>
          <a:bodyPr/>
          <a:lstStyle>
            <a:lvl1pPr>
              <a:defRPr/>
            </a:lvl1pPr>
          </a:lstStyle>
          <a:p>
            <a:pPr>
              <a:defRPr/>
            </a:pPr>
            <a:endParaRPr lang="zh-TW" altLang="en-US"/>
          </a:p>
        </p:txBody>
      </p:sp>
      <p:sp>
        <p:nvSpPr>
          <p:cNvPr id="7" name="投影片編號版面配置區 21"/>
          <p:cNvSpPr>
            <a:spLocks noGrp="1"/>
          </p:cNvSpPr>
          <p:nvPr>
            <p:ph type="sldNum" sz="quarter" idx="12"/>
          </p:nvPr>
        </p:nvSpPr>
        <p:spPr/>
        <p:txBody>
          <a:bodyPr/>
          <a:lstStyle>
            <a:lvl1pPr>
              <a:defRPr/>
            </a:lvl1pPr>
          </a:lstStyle>
          <a:p>
            <a:pPr>
              <a:defRPr/>
            </a:pPr>
            <a:fld id="{25E2707B-B3D9-1A4F-86F1-CB0937D8C287}" type="slidenum">
              <a:rPr lang="zh-TW" altLang="en-US"/>
              <a:pPr>
                <a:defRPr/>
              </a:pPr>
              <a:t>‹#›</a:t>
            </a:fld>
            <a:endParaRPr lang="zh-TW" altLang="en-US"/>
          </a:p>
        </p:txBody>
      </p:sp>
    </p:spTree>
    <p:extLst>
      <p:ext uri="{BB962C8B-B14F-4D97-AF65-F5344CB8AC3E}">
        <p14:creationId xmlns:p14="http://schemas.microsoft.com/office/powerpoint/2010/main" val="354687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5160336"/>
            <a:ext cx="8229600" cy="1143000"/>
          </a:xfrm>
        </p:spPr>
        <p:txBody>
          <a:bodyPr/>
          <a:lstStyle>
            <a:lvl1pPr algn="ctr">
              <a:defRPr sz="4500" b="1" cap="none" baseline="0"/>
            </a:lvl1pPr>
            <a:extLst/>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zh-TW" altLang="en-US" smtClean="0"/>
              <a:t>按一下以編輯母片文字樣式</a:t>
            </a:r>
          </a:p>
        </p:txBody>
      </p:sp>
      <p:sp>
        <p:nvSpPr>
          <p:cNvPr id="4" name="文字版面配置區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zh-TW" altLang="en-US" smtClean="0"/>
              <a:t>按一下以編輯母片文字樣式</a:t>
            </a:r>
          </a:p>
        </p:txBody>
      </p:sp>
      <p:sp>
        <p:nvSpPr>
          <p:cNvPr id="5" name="內容版面配置區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6" name="內容版面配置區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6"/>
          <p:cNvSpPr>
            <a:spLocks noGrp="1"/>
          </p:cNvSpPr>
          <p:nvPr>
            <p:ph type="dt" sz="half" idx="10"/>
          </p:nvPr>
        </p:nvSpPr>
        <p:spPr/>
        <p:txBody>
          <a:bodyPr/>
          <a:lstStyle>
            <a:lvl1pPr>
              <a:defRPr/>
            </a:lvl1pPr>
            <a:extLst/>
          </a:lstStyle>
          <a:p>
            <a:pPr>
              <a:defRPr/>
            </a:pPr>
            <a:endParaRPr lang="zh-TW" altLang="en-US"/>
          </a:p>
        </p:txBody>
      </p:sp>
      <p:sp>
        <p:nvSpPr>
          <p:cNvPr id="8" name="頁尾版面配置區 7"/>
          <p:cNvSpPr>
            <a:spLocks noGrp="1"/>
          </p:cNvSpPr>
          <p:nvPr>
            <p:ph type="ftr" sz="quarter" idx="11"/>
          </p:nvPr>
        </p:nvSpPr>
        <p:spPr/>
        <p:txBody>
          <a:bodyPr/>
          <a:lstStyle>
            <a:lvl1pPr>
              <a:defRPr/>
            </a:lvl1pPr>
            <a:extLst/>
          </a:lstStyle>
          <a:p>
            <a:pPr>
              <a:defRPr/>
            </a:pPr>
            <a:endParaRPr lang="zh-TW" altLang="en-US"/>
          </a:p>
        </p:txBody>
      </p:sp>
      <p:sp>
        <p:nvSpPr>
          <p:cNvPr id="9" name="投影片編號版面配置區 8"/>
          <p:cNvSpPr>
            <a:spLocks noGrp="1"/>
          </p:cNvSpPr>
          <p:nvPr>
            <p:ph type="sldNum" sz="quarter" idx="12"/>
          </p:nvPr>
        </p:nvSpPr>
        <p:spPr/>
        <p:txBody>
          <a:bodyPr/>
          <a:lstStyle>
            <a:lvl1pPr>
              <a:defRPr/>
            </a:lvl1pPr>
          </a:lstStyle>
          <a:p>
            <a:pPr>
              <a:defRPr/>
            </a:pPr>
            <a:fld id="{6ACEC12C-30AB-3342-B997-40C0F9BEA8B7}" type="slidenum">
              <a:rPr lang="zh-TW" altLang="en-US"/>
              <a:pPr>
                <a:defRPr/>
              </a:pPr>
              <a:t>‹#›</a:t>
            </a:fld>
            <a:endParaRPr lang="zh-TW" altLang="en-US"/>
          </a:p>
        </p:txBody>
      </p:sp>
    </p:spTree>
    <p:extLst>
      <p:ext uri="{BB962C8B-B14F-4D97-AF65-F5344CB8AC3E}">
        <p14:creationId xmlns:p14="http://schemas.microsoft.com/office/powerpoint/2010/main" val="2119589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1435608" y="274320"/>
            <a:ext cx="7498080" cy="1143000"/>
          </a:xfrm>
        </p:spPr>
        <p:txBody>
          <a:bodyPr/>
          <a:lstStyle>
            <a:extLst/>
          </a:lstStyle>
          <a:p>
            <a:r>
              <a:rPr lang="zh-TW" altLang="en-US" smtClean="0"/>
              <a:t>按一下以編輯母片標題樣式</a:t>
            </a:r>
            <a:endParaRPr lang="en-US"/>
          </a:p>
        </p:txBody>
      </p:sp>
      <p:sp>
        <p:nvSpPr>
          <p:cNvPr id="3" name="日期版面配置區 23"/>
          <p:cNvSpPr>
            <a:spLocks noGrp="1"/>
          </p:cNvSpPr>
          <p:nvPr>
            <p:ph type="dt" sz="half" idx="10"/>
          </p:nvPr>
        </p:nvSpPr>
        <p:spPr/>
        <p:txBody>
          <a:bodyPr/>
          <a:lstStyle>
            <a:lvl1pPr>
              <a:defRPr/>
            </a:lvl1pPr>
          </a:lstStyle>
          <a:p>
            <a:pPr>
              <a:defRPr/>
            </a:pPr>
            <a:endParaRPr lang="zh-TW" altLang="en-US"/>
          </a:p>
        </p:txBody>
      </p:sp>
      <p:sp>
        <p:nvSpPr>
          <p:cNvPr id="4" name="頁尾版面配置區 9"/>
          <p:cNvSpPr>
            <a:spLocks noGrp="1"/>
          </p:cNvSpPr>
          <p:nvPr>
            <p:ph type="ftr" sz="quarter" idx="11"/>
          </p:nvPr>
        </p:nvSpPr>
        <p:spPr/>
        <p:txBody>
          <a:bodyPr/>
          <a:lstStyle>
            <a:lvl1pPr>
              <a:defRPr/>
            </a:lvl1pPr>
          </a:lstStyle>
          <a:p>
            <a:pPr>
              <a:defRPr/>
            </a:pPr>
            <a:endParaRPr lang="zh-TW" altLang="en-US"/>
          </a:p>
        </p:txBody>
      </p:sp>
      <p:sp>
        <p:nvSpPr>
          <p:cNvPr id="5" name="投影片編號版面配置區 21"/>
          <p:cNvSpPr>
            <a:spLocks noGrp="1"/>
          </p:cNvSpPr>
          <p:nvPr>
            <p:ph type="sldNum" sz="quarter" idx="12"/>
          </p:nvPr>
        </p:nvSpPr>
        <p:spPr/>
        <p:txBody>
          <a:bodyPr/>
          <a:lstStyle>
            <a:lvl1pPr>
              <a:defRPr/>
            </a:lvl1pPr>
          </a:lstStyle>
          <a:p>
            <a:pPr>
              <a:defRPr/>
            </a:pPr>
            <a:fld id="{DBE5DCFE-99A9-3440-8A73-AD1F872E43C3}" type="slidenum">
              <a:rPr lang="zh-TW" altLang="en-US"/>
              <a:pPr>
                <a:defRPr/>
              </a:pPr>
              <a:t>‹#›</a:t>
            </a:fld>
            <a:endParaRPr lang="zh-TW" altLang="en-US"/>
          </a:p>
        </p:txBody>
      </p:sp>
    </p:spTree>
    <p:extLst>
      <p:ext uri="{BB962C8B-B14F-4D97-AF65-F5344CB8AC3E}">
        <p14:creationId xmlns:p14="http://schemas.microsoft.com/office/powerpoint/2010/main" val="1970112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矩形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kumimoji="0" lang="en-US"/>
          </a:p>
        </p:txBody>
      </p:sp>
      <p:sp>
        <p:nvSpPr>
          <p:cNvPr id="3" name="矩形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kumimoji="0" lang="en-US"/>
          </a:p>
        </p:txBody>
      </p:sp>
      <p:sp>
        <p:nvSpPr>
          <p:cNvPr id="4" name="日期版面配置區 1"/>
          <p:cNvSpPr>
            <a:spLocks noGrp="1"/>
          </p:cNvSpPr>
          <p:nvPr>
            <p:ph type="dt" sz="half" idx="10"/>
          </p:nvPr>
        </p:nvSpPr>
        <p:spPr/>
        <p:txBody>
          <a:bodyPr/>
          <a:lstStyle>
            <a:lvl1pPr>
              <a:defRPr/>
            </a:lvl1pPr>
            <a:extLst/>
          </a:lstStyle>
          <a:p>
            <a:pPr>
              <a:defRPr/>
            </a:pPr>
            <a:endParaRPr lang="zh-TW" altLang="en-US"/>
          </a:p>
        </p:txBody>
      </p:sp>
      <p:sp>
        <p:nvSpPr>
          <p:cNvPr id="5" name="頁尾版面配置區 2"/>
          <p:cNvSpPr>
            <a:spLocks noGrp="1"/>
          </p:cNvSpPr>
          <p:nvPr>
            <p:ph type="ftr" sz="quarter" idx="11"/>
          </p:nvPr>
        </p:nvSpPr>
        <p:spPr/>
        <p:txBody>
          <a:bodyPr/>
          <a:lstStyle>
            <a:lvl1pPr>
              <a:defRPr/>
            </a:lvl1pPr>
            <a:extLst/>
          </a:lstStyle>
          <a:p>
            <a:pPr>
              <a:defRPr/>
            </a:pPr>
            <a:endParaRPr lang="zh-TW" altLang="en-US"/>
          </a:p>
        </p:txBody>
      </p:sp>
      <p:sp>
        <p:nvSpPr>
          <p:cNvPr id="6" name="投影片編號版面配置區 3"/>
          <p:cNvSpPr>
            <a:spLocks noGrp="1"/>
          </p:cNvSpPr>
          <p:nvPr>
            <p:ph type="sldNum" sz="quarter" idx="12"/>
          </p:nvPr>
        </p:nvSpPr>
        <p:spPr/>
        <p:txBody>
          <a:bodyPr/>
          <a:lstStyle>
            <a:lvl1pPr>
              <a:defRPr/>
            </a:lvl1pPr>
          </a:lstStyle>
          <a:p>
            <a:pPr>
              <a:defRPr/>
            </a:pPr>
            <a:fld id="{B5C86355-4A68-5A40-80F1-9C0E7E3A6811}" type="slidenum">
              <a:rPr lang="zh-TW" altLang="en-US"/>
              <a:pPr>
                <a:defRPr/>
              </a:pPr>
              <a:t>‹#›</a:t>
            </a:fld>
            <a:endParaRPr lang="zh-TW" altLang="en-US"/>
          </a:p>
        </p:txBody>
      </p:sp>
    </p:spTree>
    <p:extLst>
      <p:ext uri="{BB962C8B-B14F-4D97-AF65-F5344CB8AC3E}">
        <p14:creationId xmlns:p14="http://schemas.microsoft.com/office/powerpoint/2010/main" val="1473838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zh-TW" altLang="en-US" smtClean="0"/>
              <a:t>按一下以編輯母片標題樣式</a:t>
            </a:r>
            <a:endParaRPr lang="en-US"/>
          </a:p>
        </p:txBody>
      </p:sp>
      <p:sp>
        <p:nvSpPr>
          <p:cNvPr id="3" name="文字版面配置區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zh-TW" altLang="en-US" smtClean="0"/>
              <a:t>按一下以編輯母片文字樣式</a:t>
            </a:r>
          </a:p>
        </p:txBody>
      </p:sp>
      <p:sp>
        <p:nvSpPr>
          <p:cNvPr id="4" name="內容版面配置區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4"/>
          <p:cNvSpPr>
            <a:spLocks noGrp="1"/>
          </p:cNvSpPr>
          <p:nvPr>
            <p:ph type="dt" sz="half" idx="10"/>
          </p:nvPr>
        </p:nvSpPr>
        <p:spPr/>
        <p:txBody>
          <a:bodyPr/>
          <a:lstStyle>
            <a:lvl1pPr>
              <a:defRPr/>
            </a:lvl1pPr>
            <a:extLst/>
          </a:lstStyle>
          <a:p>
            <a:pPr>
              <a:defRPr/>
            </a:pPr>
            <a:endParaRPr lang="zh-TW" altLang="en-US"/>
          </a:p>
        </p:txBody>
      </p:sp>
      <p:sp>
        <p:nvSpPr>
          <p:cNvPr id="6" name="頁尾版面配置區 5"/>
          <p:cNvSpPr>
            <a:spLocks noGrp="1"/>
          </p:cNvSpPr>
          <p:nvPr>
            <p:ph type="ftr" sz="quarter" idx="11"/>
          </p:nvPr>
        </p:nvSpPr>
        <p:spPr/>
        <p:txBody>
          <a:bodyPr/>
          <a:lstStyle>
            <a:lvl1pPr>
              <a:defRPr/>
            </a:lvl1pPr>
            <a:extLst/>
          </a:lstStyle>
          <a:p>
            <a:pPr>
              <a:defRPr/>
            </a:pPr>
            <a:endParaRPr lang="zh-TW" altLang="en-US"/>
          </a:p>
        </p:txBody>
      </p:sp>
      <p:sp>
        <p:nvSpPr>
          <p:cNvPr id="7" name="投影片編號版面配置區 6"/>
          <p:cNvSpPr>
            <a:spLocks noGrp="1"/>
          </p:cNvSpPr>
          <p:nvPr>
            <p:ph type="sldNum" sz="quarter" idx="12"/>
          </p:nvPr>
        </p:nvSpPr>
        <p:spPr/>
        <p:txBody>
          <a:bodyPr/>
          <a:lstStyle>
            <a:lvl1pPr>
              <a:defRPr/>
            </a:lvl1pPr>
          </a:lstStyle>
          <a:p>
            <a:pPr>
              <a:defRPr/>
            </a:pPr>
            <a:fld id="{F12C42C1-05C9-6944-AA05-47FA4953F6B4}" type="slidenum">
              <a:rPr lang="zh-TW" altLang="en-US"/>
              <a:pPr>
                <a:defRPr/>
              </a:pPr>
              <a:t>‹#›</a:t>
            </a:fld>
            <a:endParaRPr lang="zh-TW" altLang="en-US"/>
          </a:p>
        </p:txBody>
      </p:sp>
    </p:spTree>
    <p:extLst>
      <p:ext uri="{BB962C8B-B14F-4D97-AF65-F5344CB8AC3E}">
        <p14:creationId xmlns:p14="http://schemas.microsoft.com/office/powerpoint/2010/main" val="1730125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5" name="矩形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eaLnBrk="1" hangingPunct="1">
              <a:lnSpc>
                <a:spcPts val="3000"/>
              </a:lnSpc>
              <a:spcBef>
                <a:spcPts val="600"/>
              </a:spcBef>
              <a:buClr>
                <a:schemeClr val="accent1"/>
              </a:buClr>
              <a:buSzPct val="80000"/>
              <a:buFont typeface="Wingdings 2"/>
              <a:buNone/>
              <a:defRPr/>
            </a:pPr>
            <a:endParaRPr kumimoji="0" lang="en-US" sz="3200">
              <a:latin typeface="+mn-lt"/>
              <a:ea typeface="+mn-ea"/>
            </a:endParaRPr>
          </a:p>
        </p:txBody>
      </p:sp>
      <p:sp>
        <p:nvSpPr>
          <p:cNvPr id="6" name="流程圖: 程序 13"/>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kumimoji="0" lang="en-US"/>
          </a:p>
        </p:txBody>
      </p:sp>
      <p:sp>
        <p:nvSpPr>
          <p:cNvPr id="7" name="流程圖: 程序 15"/>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kumimoji="0" lang="en-US" dirty="0"/>
          </a:p>
        </p:txBody>
      </p:sp>
      <p:sp>
        <p:nvSpPr>
          <p:cNvPr id="2" name="標題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zh-TW" altLang="en-US" smtClean="0"/>
              <a:t>按一下以編輯母片標題樣式</a:t>
            </a:r>
            <a:endParaRPr lang="en-US"/>
          </a:p>
        </p:txBody>
      </p:sp>
      <p:sp>
        <p:nvSpPr>
          <p:cNvPr id="3" name="圖片版面配置區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zh-TW" altLang="en-US" noProof="0" smtClean="0"/>
              <a:t>將圖片拖曳至版面配置區或按一下圖示以新增</a:t>
            </a:r>
            <a:endParaRPr lang="en-US" noProof="0" dirty="0"/>
          </a:p>
        </p:txBody>
      </p:sp>
      <p:sp>
        <p:nvSpPr>
          <p:cNvPr id="4" name="文字版面配置區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zh-TW" altLang="en-US" smtClean="0"/>
              <a:t>按一下以編輯母片文字樣式</a:t>
            </a:r>
          </a:p>
        </p:txBody>
      </p:sp>
      <p:sp>
        <p:nvSpPr>
          <p:cNvPr id="8" name="日期版面配置區 4"/>
          <p:cNvSpPr>
            <a:spLocks noGrp="1"/>
          </p:cNvSpPr>
          <p:nvPr>
            <p:ph type="dt" sz="half" idx="10"/>
          </p:nvPr>
        </p:nvSpPr>
        <p:spPr/>
        <p:txBody>
          <a:bodyPr/>
          <a:lstStyle>
            <a:lvl1pPr>
              <a:defRPr/>
            </a:lvl1pPr>
            <a:extLst/>
          </a:lstStyle>
          <a:p>
            <a:pPr>
              <a:defRPr/>
            </a:pPr>
            <a:endParaRPr lang="zh-TW" altLang="en-US"/>
          </a:p>
        </p:txBody>
      </p:sp>
      <p:sp>
        <p:nvSpPr>
          <p:cNvPr id="9" name="頁尾版面配置區 5"/>
          <p:cNvSpPr>
            <a:spLocks noGrp="1"/>
          </p:cNvSpPr>
          <p:nvPr>
            <p:ph type="ftr" sz="quarter" idx="11"/>
          </p:nvPr>
        </p:nvSpPr>
        <p:spPr/>
        <p:txBody>
          <a:bodyPr/>
          <a:lstStyle>
            <a:lvl1pPr>
              <a:defRPr/>
            </a:lvl1pPr>
            <a:extLst/>
          </a:lstStyle>
          <a:p>
            <a:pPr>
              <a:defRPr/>
            </a:pPr>
            <a:endParaRPr lang="zh-TW" altLang="en-US"/>
          </a:p>
        </p:txBody>
      </p:sp>
      <p:sp>
        <p:nvSpPr>
          <p:cNvPr id="10" name="投影片編號版面配置區 6"/>
          <p:cNvSpPr>
            <a:spLocks noGrp="1"/>
          </p:cNvSpPr>
          <p:nvPr>
            <p:ph type="sldNum" sz="quarter" idx="12"/>
          </p:nvPr>
        </p:nvSpPr>
        <p:spPr/>
        <p:txBody>
          <a:bodyPr/>
          <a:lstStyle>
            <a:lvl1pPr>
              <a:defRPr/>
            </a:lvl1pPr>
          </a:lstStyle>
          <a:p>
            <a:pPr>
              <a:defRPr/>
            </a:pPr>
            <a:fld id="{2F1E341D-03B7-CD45-88BD-D652CB4AD193}" type="slidenum">
              <a:rPr lang="zh-TW" altLang="en-US"/>
              <a:pPr>
                <a:defRPr/>
              </a:pPr>
              <a:t>‹#›</a:t>
            </a:fld>
            <a:endParaRPr lang="zh-TW" altLang="en-US"/>
          </a:p>
        </p:txBody>
      </p:sp>
    </p:spTree>
    <p:extLst>
      <p:ext uri="{BB962C8B-B14F-4D97-AF65-F5344CB8AC3E}">
        <p14:creationId xmlns:p14="http://schemas.microsoft.com/office/powerpoint/2010/main" val="1288765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3"/>
          <p:cNvSpPr>
            <a:spLocks noGrp="1"/>
          </p:cNvSpPr>
          <p:nvPr>
            <p:ph type="dt" sz="half" idx="10"/>
          </p:nvPr>
        </p:nvSpPr>
        <p:spPr/>
        <p:txBody>
          <a:bodyPr/>
          <a:lstStyle>
            <a:lvl1pPr>
              <a:defRPr/>
            </a:lvl1pPr>
          </a:lstStyle>
          <a:p>
            <a:pPr>
              <a:defRPr/>
            </a:pPr>
            <a:endParaRPr lang="zh-TW" altLang="en-US"/>
          </a:p>
        </p:txBody>
      </p:sp>
      <p:sp>
        <p:nvSpPr>
          <p:cNvPr id="5" name="頁尾版面配置區 9"/>
          <p:cNvSpPr>
            <a:spLocks noGrp="1"/>
          </p:cNvSpPr>
          <p:nvPr>
            <p:ph type="ftr" sz="quarter" idx="11"/>
          </p:nvPr>
        </p:nvSpPr>
        <p:spPr/>
        <p:txBody>
          <a:bodyPr/>
          <a:lstStyle>
            <a:lvl1pPr>
              <a:defRPr/>
            </a:lvl1pPr>
          </a:lstStyle>
          <a:p>
            <a:pPr>
              <a:defRPr/>
            </a:pPr>
            <a:endParaRPr lang="zh-TW" altLang="en-US"/>
          </a:p>
        </p:txBody>
      </p:sp>
      <p:sp>
        <p:nvSpPr>
          <p:cNvPr id="6" name="投影片編號版面配置區 21"/>
          <p:cNvSpPr>
            <a:spLocks noGrp="1"/>
          </p:cNvSpPr>
          <p:nvPr>
            <p:ph type="sldNum" sz="quarter" idx="12"/>
          </p:nvPr>
        </p:nvSpPr>
        <p:spPr/>
        <p:txBody>
          <a:bodyPr/>
          <a:lstStyle>
            <a:lvl1pPr>
              <a:defRPr/>
            </a:lvl1pPr>
          </a:lstStyle>
          <a:p>
            <a:pPr>
              <a:defRPr/>
            </a:pPr>
            <a:fld id="{E8D908A9-9F4A-F646-B6EA-FA12BBDD5A45}" type="slidenum">
              <a:rPr lang="zh-TW" altLang="en-US"/>
              <a:pPr>
                <a:defRPr/>
              </a:pPr>
              <a:t>‹#›</a:t>
            </a:fld>
            <a:endParaRPr lang="zh-TW" altLang="en-US"/>
          </a:p>
        </p:txBody>
      </p:sp>
    </p:spTree>
    <p:extLst>
      <p:ext uri="{BB962C8B-B14F-4D97-AF65-F5344CB8AC3E}">
        <p14:creationId xmlns:p14="http://schemas.microsoft.com/office/powerpoint/2010/main" val="1774825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274639"/>
            <a:ext cx="1828800" cy="5851525"/>
          </a:xfrm>
        </p:spPr>
        <p:txBody>
          <a:bodyPr vert="eaVert"/>
          <a:lstStyle>
            <a:extLs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1143000" y="274640"/>
            <a:ext cx="5562600" cy="5851525"/>
          </a:xfrm>
        </p:spPr>
        <p:txBody>
          <a:bodyPr vert="eaVert"/>
          <a:lstStyle>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3"/>
          <p:cNvSpPr>
            <a:spLocks noGrp="1"/>
          </p:cNvSpPr>
          <p:nvPr>
            <p:ph type="dt" sz="half" idx="10"/>
          </p:nvPr>
        </p:nvSpPr>
        <p:spPr/>
        <p:txBody>
          <a:bodyPr/>
          <a:lstStyle>
            <a:lvl1pPr>
              <a:defRPr/>
            </a:lvl1pPr>
          </a:lstStyle>
          <a:p>
            <a:pPr>
              <a:defRPr/>
            </a:pPr>
            <a:endParaRPr lang="zh-TW" altLang="en-US"/>
          </a:p>
        </p:txBody>
      </p:sp>
      <p:sp>
        <p:nvSpPr>
          <p:cNvPr id="5" name="頁尾版面配置區 9"/>
          <p:cNvSpPr>
            <a:spLocks noGrp="1"/>
          </p:cNvSpPr>
          <p:nvPr>
            <p:ph type="ftr" sz="quarter" idx="11"/>
          </p:nvPr>
        </p:nvSpPr>
        <p:spPr/>
        <p:txBody>
          <a:bodyPr/>
          <a:lstStyle>
            <a:lvl1pPr>
              <a:defRPr/>
            </a:lvl1pPr>
          </a:lstStyle>
          <a:p>
            <a:pPr>
              <a:defRPr/>
            </a:pPr>
            <a:endParaRPr lang="zh-TW" altLang="en-US"/>
          </a:p>
        </p:txBody>
      </p:sp>
      <p:sp>
        <p:nvSpPr>
          <p:cNvPr id="6" name="投影片編號版面配置區 21"/>
          <p:cNvSpPr>
            <a:spLocks noGrp="1"/>
          </p:cNvSpPr>
          <p:nvPr>
            <p:ph type="sldNum" sz="quarter" idx="12"/>
          </p:nvPr>
        </p:nvSpPr>
        <p:spPr/>
        <p:txBody>
          <a:bodyPr/>
          <a:lstStyle>
            <a:lvl1pPr>
              <a:defRPr/>
            </a:lvl1pPr>
          </a:lstStyle>
          <a:p>
            <a:pPr>
              <a:defRPr/>
            </a:pPr>
            <a:fld id="{7C5E6949-5EBC-D341-B7BA-051C5284E310}" type="slidenum">
              <a:rPr lang="zh-TW" altLang="en-US"/>
              <a:pPr>
                <a:defRPr/>
              </a:pPr>
              <a:t>‹#›</a:t>
            </a:fld>
            <a:endParaRPr lang="zh-TW" altLang="en-US"/>
          </a:p>
        </p:txBody>
      </p:sp>
    </p:spTree>
    <p:extLst>
      <p:ext uri="{BB962C8B-B14F-4D97-AF65-F5344CB8AC3E}">
        <p14:creationId xmlns:p14="http://schemas.microsoft.com/office/powerpoint/2010/main" val="945430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標題，文字及物件">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zh-TW" altLang="en-US" smtClean="0"/>
              <a:t>按一下以編輯母片標題樣式</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41A8573C-C644-534C-84B1-5AAEC5EA84A8}" type="slidenum">
              <a:rPr lang="en-US" altLang="zh-TW"/>
              <a:pPr>
                <a:defRPr/>
              </a:pPr>
              <a:t>‹#›</a:t>
            </a:fld>
            <a:endParaRPr lang="en-US" altLang="zh-TW"/>
          </a:p>
        </p:txBody>
      </p:sp>
    </p:spTree>
    <p:extLst>
      <p:ext uri="{BB962C8B-B14F-4D97-AF65-F5344CB8AC3E}">
        <p14:creationId xmlns:p14="http://schemas.microsoft.com/office/powerpoint/2010/main" val="758585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1_">
    <p:spTree>
      <p:nvGrpSpPr>
        <p:cNvPr id="1" name=""/>
        <p:cNvGrpSpPr/>
        <p:nvPr/>
      </p:nvGrpSpPr>
      <p:grpSpPr>
        <a:xfrm>
          <a:off x="0" y="0"/>
          <a:ext cx="0" cy="0"/>
          <a:chOff x="0" y="0"/>
          <a:chExt cx="0" cy="0"/>
        </a:xfrm>
      </p:grpSpPr>
      <p:sp>
        <p:nvSpPr>
          <p:cNvPr id="2" name="日期版面配置區 134146"/>
          <p:cNvSpPr>
            <a:spLocks noGrp="1"/>
          </p:cNvSpPr>
          <p:nvPr>
            <p:ph type="dt" sz="half" idx="10"/>
          </p:nvPr>
        </p:nvSpPr>
        <p:spPr/>
        <p:txBody>
          <a:bodyPr/>
          <a:lstStyle>
            <a:lvl1pPr>
              <a:defRPr/>
            </a:lvl1pPr>
          </a:lstStyle>
          <a:p>
            <a:pPr>
              <a:defRPr/>
            </a:pPr>
            <a:endParaRPr lang="en-US" altLang="en-US"/>
          </a:p>
        </p:txBody>
      </p:sp>
      <p:sp>
        <p:nvSpPr>
          <p:cNvPr id="3" name="頁尾版面配置區 134147"/>
          <p:cNvSpPr>
            <a:spLocks noGrp="1"/>
          </p:cNvSpPr>
          <p:nvPr>
            <p:ph type="ftr" sz="quarter" idx="11"/>
          </p:nvPr>
        </p:nvSpPr>
        <p:spPr/>
        <p:txBody>
          <a:bodyPr/>
          <a:lstStyle>
            <a:lvl1pPr>
              <a:defRPr/>
            </a:lvl1pPr>
          </a:lstStyle>
          <a:p>
            <a:pPr>
              <a:defRPr/>
            </a:pPr>
            <a:endParaRPr lang="en-US" altLang="en-US"/>
          </a:p>
        </p:txBody>
      </p:sp>
      <p:sp>
        <p:nvSpPr>
          <p:cNvPr id="4" name="投影片編號版面配置區 134148"/>
          <p:cNvSpPr>
            <a:spLocks noGrp="1"/>
          </p:cNvSpPr>
          <p:nvPr>
            <p:ph type="sldNum" sz="quarter" idx="12"/>
          </p:nvPr>
        </p:nvSpPr>
        <p:spPr/>
        <p:txBody>
          <a:bodyPr/>
          <a:lstStyle>
            <a:lvl1pPr>
              <a:defRPr/>
            </a:lvl1pPr>
          </a:lstStyle>
          <a:p>
            <a:fld id="{E18BB422-E4EF-C740-A739-2F96F4923A75}" type="slidenum">
              <a:rPr lang="en-US" altLang="en-US"/>
              <a:pPr/>
              <a:t>‹#›</a:t>
            </a:fld>
            <a:endParaRPr lang="en-US" altLang="en-US"/>
          </a:p>
        </p:txBody>
      </p:sp>
    </p:spTree>
    <p:extLst>
      <p:ext uri="{BB962C8B-B14F-4D97-AF65-F5344CB8AC3E}">
        <p14:creationId xmlns:p14="http://schemas.microsoft.com/office/powerpoint/2010/main" val="5962013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圓形圖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kumimoji="0" lang="en-US"/>
          </a:p>
        </p:txBody>
      </p:sp>
      <p:sp>
        <p:nvSpPr>
          <p:cNvPr id="8" name="橢圓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kumimoji="0" lang="en-US"/>
          </a:p>
        </p:txBody>
      </p:sp>
      <p:sp>
        <p:nvSpPr>
          <p:cNvPr id="11" name="甜甜圈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kumimoji="0" lang="en-US"/>
          </a:p>
        </p:txBody>
      </p:sp>
      <p:sp>
        <p:nvSpPr>
          <p:cNvPr id="12" name="矩形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kumimoji="0" lang="en-US"/>
          </a:p>
        </p:txBody>
      </p:sp>
      <p:sp>
        <p:nvSpPr>
          <p:cNvPr id="5" name="標題版面配置區 4"/>
          <p:cNvSpPr>
            <a:spLocks noGrp="1"/>
          </p:cNvSpPr>
          <p:nvPr>
            <p:ph type="title"/>
          </p:nvPr>
        </p:nvSpPr>
        <p:spPr>
          <a:xfrm>
            <a:off x="1435100" y="274638"/>
            <a:ext cx="7499350" cy="1143000"/>
          </a:xfrm>
          <a:prstGeom prst="rect">
            <a:avLst/>
          </a:prstGeom>
        </p:spPr>
        <p:txBody>
          <a:bodyPr vert="horz" wrap="square" lIns="91440" tIns="45720" rIns="91440" bIns="45720" numCol="1" anchor="ctr" anchorCtr="0" compatLnSpc="1">
            <a:prstTxWarp prst="textNoShape">
              <a:avLst/>
            </a:prstTxWarp>
            <a:normAutofit/>
          </a:bodyPr>
          <a:lstStyle/>
          <a:p>
            <a:pPr lvl="0"/>
            <a:r>
              <a:rPr lang="zh-TW" altLang="en-US"/>
              <a:t>按一下以編輯母片標題樣式</a:t>
            </a:r>
          </a:p>
        </p:txBody>
      </p:sp>
      <p:sp>
        <p:nvSpPr>
          <p:cNvPr id="1033" name="文字版面配置區 8"/>
          <p:cNvSpPr>
            <a:spLocks noGrp="1"/>
          </p:cNvSpPr>
          <p:nvPr>
            <p:ph type="body" idx="1"/>
          </p:nvPr>
        </p:nvSpPr>
        <p:spPr bwMode="auto">
          <a:xfrm>
            <a:off x="1435100" y="1447800"/>
            <a:ext cx="74993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24" name="日期版面配置區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latin typeface="Times New Roman" pitchFamily="18" charset="0"/>
                <a:ea typeface="新細明體" pitchFamily="18" charset="-120"/>
                <a:cs typeface="+mn-cs"/>
              </a:defRPr>
            </a:lvl1pPr>
            <a:extLst/>
          </a:lstStyle>
          <a:p>
            <a:pPr>
              <a:defRPr/>
            </a:pPr>
            <a:endParaRPr lang="zh-TW" altLang="en-US"/>
          </a:p>
        </p:txBody>
      </p:sp>
      <p:sp>
        <p:nvSpPr>
          <p:cNvPr id="10" name="頁尾版面配置區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latin typeface="Times New Roman" pitchFamily="18" charset="0"/>
                <a:ea typeface="新細明體" pitchFamily="18" charset="-120"/>
                <a:cs typeface="+mn-cs"/>
              </a:defRPr>
            </a:lvl1pPr>
            <a:extLst/>
          </a:lstStyle>
          <a:p>
            <a:pPr>
              <a:defRPr/>
            </a:pPr>
            <a:endParaRPr lang="zh-TW" altLang="en-US"/>
          </a:p>
        </p:txBody>
      </p:sp>
      <p:sp>
        <p:nvSpPr>
          <p:cNvPr id="22" name="投影片編號版面配置區 21"/>
          <p:cNvSpPr>
            <a:spLocks noGrp="1"/>
          </p:cNvSpPr>
          <p:nvPr>
            <p:ph type="sldNum" sz="quarter" idx="4"/>
          </p:nvPr>
        </p:nvSpPr>
        <p:spPr>
          <a:xfrm>
            <a:off x="8613775" y="6305550"/>
            <a:ext cx="457200" cy="476250"/>
          </a:xfrm>
          <a:prstGeom prst="rect">
            <a:avLst/>
          </a:prstGeom>
        </p:spPr>
        <p:txBody>
          <a:bodyPr vert="horz" wrap="square" lIns="91440" tIns="45720" rIns="91440" bIns="45720" numCol="1" anchor="b" anchorCtr="0" compatLnSpc="1">
            <a:prstTxWarp prst="textNoShape">
              <a:avLst/>
            </a:prstTxWarp>
          </a:bodyPr>
          <a:lstStyle>
            <a:lvl1pPr algn="ctr" eaLnBrk="1" hangingPunct="1">
              <a:defRPr kumimoji="0" sz="1200">
                <a:solidFill>
                  <a:srgbClr val="B5A788"/>
                </a:solidFill>
              </a:defRPr>
            </a:lvl1pPr>
          </a:lstStyle>
          <a:p>
            <a:pPr>
              <a:defRPr/>
            </a:pPr>
            <a:fld id="{97A598E1-6550-F448-B80E-F1BC34ACF60B}" type="slidenum">
              <a:rPr lang="zh-TW" altLang="en-US"/>
              <a:pPr>
                <a:defRPr/>
              </a:pPr>
              <a:t>‹#›</a:t>
            </a:fld>
            <a:endParaRPr lang="zh-TW" altLang="en-US"/>
          </a:p>
        </p:txBody>
      </p:sp>
      <p:sp>
        <p:nvSpPr>
          <p:cNvPr id="15" name="矩形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kumimoji="0" lang="en-US"/>
          </a:p>
        </p:txBody>
      </p:sp>
    </p:spTree>
  </p:cSld>
  <p:clrMap bg1="lt1" tx1="dk1" bg2="lt2" tx2="dk2" accent1="accent1" accent2="accent2" accent3="accent3" accent4="accent4" accent5="accent5" accent6="accent6" hlink="hlink" folHlink="folHlink"/>
  <p:sldLayoutIdLst>
    <p:sldLayoutId id="2147484111" r:id="rId1"/>
    <p:sldLayoutId id="2147484106" r:id="rId2"/>
    <p:sldLayoutId id="2147484112" r:id="rId3"/>
    <p:sldLayoutId id="2147484107" r:id="rId4"/>
    <p:sldLayoutId id="2147484113" r:id="rId5"/>
    <p:sldLayoutId id="2147484108" r:id="rId6"/>
    <p:sldLayoutId id="2147484114" r:id="rId7"/>
    <p:sldLayoutId id="2147484115" r:id="rId8"/>
    <p:sldLayoutId id="2147484116" r:id="rId9"/>
    <p:sldLayoutId id="2147484109" r:id="rId10"/>
    <p:sldLayoutId id="2147484110" r:id="rId11"/>
    <p:sldLayoutId id="2147484117" r:id="rId12"/>
    <p:sldLayoutId id="2147484118" r:id="rId13"/>
  </p:sldLayoutIdLst>
  <p:txStyles>
    <p:titleStyle>
      <a:lvl1pPr algn="l" rtl="0" eaLnBrk="1" fontAlgn="base" hangingPunct="1">
        <a:spcBef>
          <a:spcPct val="0"/>
        </a:spcBef>
        <a:spcAft>
          <a:spcPct val="0"/>
        </a:spcAft>
        <a:defRPr kumimoji="1" sz="4300" kern="1200">
          <a:solidFill>
            <a:srgbClr val="572314"/>
          </a:solidFill>
          <a:effectLst>
            <a:outerShdw blurRad="50000" dist="30000" dir="5400000" algn="tl" rotWithShape="0">
              <a:srgbClr val="000000">
                <a:alpha val="30000"/>
              </a:srgbClr>
            </a:outerShdw>
          </a:effectLst>
          <a:latin typeface="+mj-lt"/>
          <a:ea typeface="新細明體" charset="0"/>
          <a:cs typeface="新細明體" charset="0"/>
        </a:defRPr>
      </a:lvl1pPr>
      <a:lvl2pPr algn="l" rtl="0" eaLnBrk="1" fontAlgn="base" hangingPunct="1">
        <a:spcBef>
          <a:spcPct val="0"/>
        </a:spcBef>
        <a:spcAft>
          <a:spcPct val="0"/>
        </a:spcAft>
        <a:defRPr kumimoji="1" sz="4300">
          <a:solidFill>
            <a:srgbClr val="572314"/>
          </a:solidFill>
          <a:latin typeface="Gill Sans MT"/>
          <a:ea typeface="新細明體" charset="0"/>
          <a:cs typeface="新細明體" charset="0"/>
        </a:defRPr>
      </a:lvl2pPr>
      <a:lvl3pPr algn="l" rtl="0" eaLnBrk="1" fontAlgn="base" hangingPunct="1">
        <a:spcBef>
          <a:spcPct val="0"/>
        </a:spcBef>
        <a:spcAft>
          <a:spcPct val="0"/>
        </a:spcAft>
        <a:defRPr kumimoji="1" sz="4300">
          <a:solidFill>
            <a:srgbClr val="572314"/>
          </a:solidFill>
          <a:latin typeface="Gill Sans MT"/>
          <a:ea typeface="新細明體" charset="0"/>
          <a:cs typeface="新細明體" charset="0"/>
        </a:defRPr>
      </a:lvl3pPr>
      <a:lvl4pPr algn="l" rtl="0" eaLnBrk="1" fontAlgn="base" hangingPunct="1">
        <a:spcBef>
          <a:spcPct val="0"/>
        </a:spcBef>
        <a:spcAft>
          <a:spcPct val="0"/>
        </a:spcAft>
        <a:defRPr kumimoji="1" sz="4300">
          <a:solidFill>
            <a:srgbClr val="572314"/>
          </a:solidFill>
          <a:latin typeface="Gill Sans MT"/>
          <a:ea typeface="新細明體" charset="0"/>
          <a:cs typeface="新細明體" charset="0"/>
        </a:defRPr>
      </a:lvl4pPr>
      <a:lvl5pPr algn="l" rtl="0" eaLnBrk="1" fontAlgn="base" hangingPunct="1">
        <a:spcBef>
          <a:spcPct val="0"/>
        </a:spcBef>
        <a:spcAft>
          <a:spcPct val="0"/>
        </a:spcAft>
        <a:defRPr kumimoji="1" sz="4300">
          <a:solidFill>
            <a:srgbClr val="572314"/>
          </a:solidFill>
          <a:latin typeface="Gill Sans MT"/>
          <a:ea typeface="新細明體" charset="0"/>
          <a:cs typeface="新細明體" charset="0"/>
        </a:defRPr>
      </a:lvl5pPr>
      <a:lvl6pPr marL="457200" algn="l" rtl="0" eaLnBrk="1" fontAlgn="base" hangingPunct="1">
        <a:spcBef>
          <a:spcPct val="0"/>
        </a:spcBef>
        <a:spcAft>
          <a:spcPct val="0"/>
        </a:spcAft>
        <a:defRPr sz="4300">
          <a:solidFill>
            <a:srgbClr val="572314"/>
          </a:solidFill>
          <a:latin typeface="Gill Sans MT"/>
        </a:defRPr>
      </a:lvl6pPr>
      <a:lvl7pPr marL="914400" algn="l" rtl="0" eaLnBrk="1" fontAlgn="base" hangingPunct="1">
        <a:spcBef>
          <a:spcPct val="0"/>
        </a:spcBef>
        <a:spcAft>
          <a:spcPct val="0"/>
        </a:spcAft>
        <a:defRPr sz="4300">
          <a:solidFill>
            <a:srgbClr val="572314"/>
          </a:solidFill>
          <a:latin typeface="Gill Sans MT"/>
        </a:defRPr>
      </a:lvl7pPr>
      <a:lvl8pPr marL="1371600" algn="l" rtl="0" eaLnBrk="1" fontAlgn="base" hangingPunct="1">
        <a:spcBef>
          <a:spcPct val="0"/>
        </a:spcBef>
        <a:spcAft>
          <a:spcPct val="0"/>
        </a:spcAft>
        <a:defRPr sz="4300">
          <a:solidFill>
            <a:srgbClr val="572314"/>
          </a:solidFill>
          <a:latin typeface="Gill Sans MT"/>
        </a:defRPr>
      </a:lvl8pPr>
      <a:lvl9pPr marL="1828800" algn="l" rtl="0" eaLnBrk="1" fontAlgn="base" hangingPunct="1">
        <a:spcBef>
          <a:spcPct val="0"/>
        </a:spcBef>
        <a:spcAft>
          <a:spcPct val="0"/>
        </a:spcAft>
        <a:defRPr sz="4300">
          <a:solidFill>
            <a:srgbClr val="572314"/>
          </a:solidFill>
          <a:latin typeface="Gill Sans MT"/>
        </a:defRPr>
      </a:lvl9pPr>
      <a:extLst/>
    </p:titleStyle>
    <p:bodyStyle>
      <a:lvl1pPr marL="365125" indent="-282575" algn="l" rtl="0" eaLnBrk="1" fontAlgn="base" hangingPunct="1">
        <a:spcBef>
          <a:spcPts val="600"/>
        </a:spcBef>
        <a:spcAft>
          <a:spcPct val="0"/>
        </a:spcAft>
        <a:buClr>
          <a:schemeClr val="accent1"/>
        </a:buClr>
        <a:buSzPct val="80000"/>
        <a:buFont typeface="Wingdings 2" charset="2"/>
        <a:buChar char=""/>
        <a:defRPr kumimoji="1" sz="3200" kern="1200">
          <a:solidFill>
            <a:schemeClr val="tx1"/>
          </a:solidFill>
          <a:latin typeface="+mn-lt"/>
          <a:ea typeface="新細明體" charset="0"/>
          <a:cs typeface="新細明體" charset="0"/>
        </a:defRPr>
      </a:lvl1pPr>
      <a:lvl2pPr marL="639763" indent="-236538" algn="l" rtl="0" eaLnBrk="1" fontAlgn="base" hangingPunct="1">
        <a:spcBef>
          <a:spcPts val="550"/>
        </a:spcBef>
        <a:spcAft>
          <a:spcPct val="0"/>
        </a:spcAft>
        <a:buClr>
          <a:schemeClr val="accent1"/>
        </a:buClr>
        <a:buFont typeface="Verdana" charset="0"/>
        <a:buChar char="◦"/>
        <a:defRPr kumimoji="1" sz="2800" kern="1200">
          <a:solidFill>
            <a:schemeClr val="tx1"/>
          </a:solidFill>
          <a:latin typeface="+mn-lt"/>
          <a:ea typeface="新細明體" charset="0"/>
          <a:cs typeface="+mn-cs"/>
        </a:defRPr>
      </a:lvl2pPr>
      <a:lvl3pPr marL="885825" indent="-228600" algn="l" rtl="0" eaLnBrk="1" fontAlgn="base" hangingPunct="1">
        <a:spcBef>
          <a:spcPct val="20000"/>
        </a:spcBef>
        <a:spcAft>
          <a:spcPct val="0"/>
        </a:spcAft>
        <a:buClr>
          <a:schemeClr val="accent2"/>
        </a:buClr>
        <a:buFont typeface="Wingdings 2" charset="2"/>
        <a:buChar char=""/>
        <a:defRPr kumimoji="1" sz="2400" kern="1200">
          <a:solidFill>
            <a:schemeClr val="tx1"/>
          </a:solidFill>
          <a:latin typeface="+mn-lt"/>
          <a:ea typeface="新細明體" charset="0"/>
          <a:cs typeface="+mn-cs"/>
        </a:defRPr>
      </a:lvl3pPr>
      <a:lvl4pPr marL="1096963" indent="-173038" algn="l" rtl="0" eaLnBrk="1" fontAlgn="base" hangingPunct="1">
        <a:spcBef>
          <a:spcPct val="20000"/>
        </a:spcBef>
        <a:spcAft>
          <a:spcPct val="0"/>
        </a:spcAft>
        <a:buClr>
          <a:srgbClr val="C32D2E"/>
        </a:buClr>
        <a:buFont typeface="Wingdings 2" charset="2"/>
        <a:buChar char=""/>
        <a:defRPr kumimoji="1" sz="2000" kern="1200">
          <a:solidFill>
            <a:schemeClr val="tx1"/>
          </a:solidFill>
          <a:latin typeface="+mn-lt"/>
          <a:ea typeface="新細明體" charset="0"/>
          <a:cs typeface="+mn-cs"/>
        </a:defRPr>
      </a:lvl4pPr>
      <a:lvl5pPr marL="1296988" indent="-182563" algn="l" rtl="0" eaLnBrk="1" fontAlgn="base" hangingPunct="1">
        <a:spcBef>
          <a:spcPct val="20000"/>
        </a:spcBef>
        <a:spcAft>
          <a:spcPct val="0"/>
        </a:spcAft>
        <a:buClr>
          <a:srgbClr val="84AA33"/>
        </a:buClr>
        <a:buFont typeface="Wingdings 2" charset="2"/>
        <a:buChar char=""/>
        <a:defRPr kumimoji="1" sz="2000" kern="1200">
          <a:solidFill>
            <a:schemeClr val="tx1"/>
          </a:solidFill>
          <a:latin typeface="+mn-lt"/>
          <a:ea typeface="新細明體" charset="0"/>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mindandlife.org/bios/austin.html"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1115617" y="188640"/>
            <a:ext cx="7704856" cy="1368152"/>
          </a:xfrm>
        </p:spPr>
        <p:txBody>
          <a:bodyPr>
            <a:normAutofit/>
          </a:bodyPr>
          <a:lstStyle/>
          <a:p>
            <a:r>
              <a:rPr lang="zh-TW" altLang="en-US" sz="2800" b="1" dirty="0">
                <a:effectLst/>
              </a:rPr>
              <a:t>第三季臺灣人文美學之旅 </a:t>
            </a:r>
            <a:r>
              <a:rPr lang="en-US" altLang="zh-TW" sz="2800" b="1" dirty="0">
                <a:effectLst/>
              </a:rPr>
              <a:t>(</a:t>
            </a:r>
            <a:r>
              <a:rPr lang="en-US" altLang="zh-TW" sz="2800" b="1" dirty="0" smtClean="0">
                <a:effectLst/>
              </a:rPr>
              <a:t>2017.03.22)</a:t>
            </a:r>
            <a:r>
              <a:rPr lang="en-US" altLang="zh-TW" sz="2800" b="1" dirty="0">
                <a:effectLst/>
              </a:rPr>
              <a:t/>
            </a:r>
            <a:br>
              <a:rPr lang="en-US" altLang="zh-TW" sz="2800" b="1" dirty="0">
                <a:effectLst/>
              </a:rPr>
            </a:br>
            <a:endParaRPr kumimoji="0" lang="zh-TW" sz="2800" b="1" dirty="0">
              <a:effectLst>
                <a:outerShdw blurRad="38100" dist="38100" dir="2700000" algn="tl">
                  <a:srgbClr val="DDDDDD"/>
                </a:outerShdw>
              </a:effectLst>
              <a:ea typeface="微軟正黑體" charset="0"/>
              <a:cs typeface="微軟正黑體" charset="0"/>
            </a:endParaRPr>
          </a:p>
        </p:txBody>
      </p:sp>
      <p:sp>
        <p:nvSpPr>
          <p:cNvPr id="16387" name="文字方塊 3"/>
          <p:cNvSpPr txBox="1">
            <a:spLocks noChangeArrowheads="1"/>
          </p:cNvSpPr>
          <p:nvPr/>
        </p:nvSpPr>
        <p:spPr bwMode="auto">
          <a:xfrm>
            <a:off x="1763688" y="4581128"/>
            <a:ext cx="559911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zh-TW" altLang="en-US" b="1" dirty="0"/>
              <a:t>釋惠敏</a:t>
            </a:r>
            <a:br>
              <a:rPr lang="zh-TW" altLang="en-US" b="1" dirty="0"/>
            </a:br>
            <a:r>
              <a:rPr lang="zh-TW" altLang="en-US" b="1" dirty="0"/>
              <a:t>法鼓文理學院 校長</a:t>
            </a:r>
          </a:p>
          <a:p>
            <a:pPr eaLnBrk="1" hangingPunct="1"/>
            <a:r>
              <a:rPr lang="zh-TW" altLang="en-US" b="1" dirty="0"/>
              <a:t>國立台北藝術大學 名譽</a:t>
            </a:r>
            <a:r>
              <a:rPr lang="zh-TW" altLang="en-US" b="1" dirty="0" smtClean="0"/>
              <a:t>教授</a:t>
            </a:r>
            <a:endParaRPr lang="en-US" altLang="zh-TW" b="1" dirty="0" smtClean="0"/>
          </a:p>
          <a:p>
            <a:r>
              <a:rPr lang="zh-TW" altLang="zh-TW" b="1" dirty="0"/>
              <a:t>中華電子佛典協會 </a:t>
            </a:r>
            <a:r>
              <a:rPr lang="zh-TW" altLang="zh-TW" b="1" dirty="0" smtClean="0"/>
              <a:t>主委</a:t>
            </a:r>
            <a:r>
              <a:rPr lang="zh-TW" altLang="en-US" b="1" dirty="0"/>
              <a:t>　</a:t>
            </a:r>
            <a:endParaRPr lang="en-US" altLang="zh-TW" b="1" dirty="0"/>
          </a:p>
        </p:txBody>
      </p:sp>
      <p:sp>
        <p:nvSpPr>
          <p:cNvPr id="4" name="副標題 3"/>
          <p:cNvSpPr>
            <a:spLocks noGrp="1"/>
          </p:cNvSpPr>
          <p:nvPr>
            <p:ph type="subTitle" idx="1"/>
          </p:nvPr>
        </p:nvSpPr>
        <p:spPr>
          <a:xfrm>
            <a:off x="1043608" y="2348880"/>
            <a:ext cx="7416824" cy="864096"/>
          </a:xfrm>
        </p:spPr>
        <p:txBody>
          <a:bodyPr/>
          <a:lstStyle/>
          <a:p>
            <a:r>
              <a:rPr lang="zh-TW" altLang="en-US" sz="3600" b="1" dirty="0"/>
              <a:t>明心見性與博雅的生活習性</a:t>
            </a:r>
            <a:endParaRPr kumimoji="1" lang="zh-TW" altLang="en-US" sz="3600" dirty="0"/>
          </a:p>
        </p:txBody>
      </p:sp>
    </p:spTree>
    <p:extLst>
      <p:ext uri="{BB962C8B-B14F-4D97-AF65-F5344CB8AC3E}">
        <p14:creationId xmlns:p14="http://schemas.microsoft.com/office/powerpoint/2010/main" val="913707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0" y="0"/>
            <a:ext cx="9144000" cy="3281149"/>
          </a:xfrm>
          <a:prstGeom prst="rect">
            <a:avLst/>
          </a:prstGeom>
        </p:spPr>
      </p:pic>
      <p:pic>
        <p:nvPicPr>
          <p:cNvPr id="3" name="圖片 2"/>
          <p:cNvPicPr>
            <a:picLocks noChangeAspect="1"/>
          </p:cNvPicPr>
          <p:nvPr/>
        </p:nvPicPr>
        <p:blipFill>
          <a:blip r:embed="rId3"/>
          <a:stretch>
            <a:fillRect/>
          </a:stretch>
        </p:blipFill>
        <p:spPr>
          <a:xfrm>
            <a:off x="0" y="3356992"/>
            <a:ext cx="9144000" cy="3119569"/>
          </a:xfrm>
          <a:prstGeom prst="rect">
            <a:avLst/>
          </a:prstGeom>
        </p:spPr>
      </p:pic>
    </p:spTree>
    <p:extLst>
      <p:ext uri="{BB962C8B-B14F-4D97-AF65-F5344CB8AC3E}">
        <p14:creationId xmlns:p14="http://schemas.microsoft.com/office/powerpoint/2010/main" val="1607712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71550" y="44450"/>
            <a:ext cx="7962900" cy="1584325"/>
          </a:xfrm>
        </p:spPr>
        <p:txBody>
          <a:bodyPr>
            <a:normAutofit/>
          </a:bodyPr>
          <a:lstStyle/>
          <a:p>
            <a:pPr fontAlgn="auto">
              <a:spcAft>
                <a:spcPts val="0"/>
              </a:spcAft>
              <a:defRPr/>
            </a:pPr>
            <a:r>
              <a:rPr lang="zh-TW" altLang="en-US" sz="4000" dirty="0">
                <a:effectLst/>
              </a:rPr>
              <a:t/>
            </a:r>
            <a:br>
              <a:rPr lang="zh-TW" altLang="en-US" sz="4000" dirty="0">
                <a:effectLst/>
              </a:rPr>
            </a:br>
            <a:r>
              <a:rPr lang="zh-TW" altLang="en-US" sz="4000" b="1" dirty="0">
                <a:effectLst/>
              </a:rPr>
              <a:t>明心見性與博雅的生活習性</a:t>
            </a:r>
            <a:endParaRPr kumimoji="0" lang="zh-TW" altLang="en-US" dirty="0">
              <a:solidFill>
                <a:schemeClr val="tx2">
                  <a:satMod val="130000"/>
                </a:schemeClr>
              </a:solidFill>
              <a:ea typeface="+mj-ea"/>
              <a:cs typeface="+mj-cs"/>
            </a:endParaRPr>
          </a:p>
        </p:txBody>
      </p:sp>
      <p:sp>
        <p:nvSpPr>
          <p:cNvPr id="209922" name="內容版面配置區 2"/>
          <p:cNvSpPr>
            <a:spLocks noGrp="1"/>
          </p:cNvSpPr>
          <p:nvPr>
            <p:ph idx="1"/>
          </p:nvPr>
        </p:nvSpPr>
        <p:spPr>
          <a:xfrm>
            <a:off x="611188" y="1916113"/>
            <a:ext cx="8467725" cy="4860925"/>
          </a:xfrm>
        </p:spPr>
        <p:txBody>
          <a:bodyPr/>
          <a:lstStyle/>
          <a:p>
            <a:pPr marL="596900" indent="-514350">
              <a:buFont typeface="+mj-lt"/>
              <a:buAutoNum type="arabicPeriod"/>
              <a:defRPr/>
            </a:pPr>
            <a:r>
              <a:rPr kumimoji="0" lang="zh-TW" altLang="en-US" b="1" dirty="0" smtClean="0">
                <a:ea typeface="微軟正黑體" charset="0"/>
              </a:rPr>
              <a:t>直指人</a:t>
            </a:r>
            <a:r>
              <a:rPr kumimoji="0" lang="zh-TW" altLang="en-US" b="1" dirty="0" smtClean="0">
                <a:solidFill>
                  <a:srgbClr val="FF0000"/>
                </a:solidFill>
                <a:ea typeface="微軟正黑體" charset="0"/>
              </a:rPr>
              <a:t>腦（？）</a:t>
            </a:r>
            <a:r>
              <a:rPr kumimoji="0" lang="zh-TW" altLang="en-US" b="1" dirty="0" smtClean="0">
                <a:ea typeface="微軟正黑體" charset="0"/>
              </a:rPr>
              <a:t>，明</a:t>
            </a:r>
            <a:r>
              <a:rPr kumimoji="0" lang="zh-TW" altLang="en-US" b="1" dirty="0" smtClean="0">
                <a:solidFill>
                  <a:srgbClr val="FF0000"/>
                </a:solidFill>
                <a:ea typeface="微軟正黑體" charset="0"/>
              </a:rPr>
              <a:t>心</a:t>
            </a:r>
            <a:r>
              <a:rPr kumimoji="0" lang="zh-TW" altLang="en-US" b="1" dirty="0" smtClean="0">
                <a:ea typeface="微軟正黑體" charset="0"/>
              </a:rPr>
              <a:t>見</a:t>
            </a:r>
            <a:r>
              <a:rPr kumimoji="0" lang="zh-TW" altLang="en-US" b="1" dirty="0" smtClean="0">
                <a:solidFill>
                  <a:srgbClr val="FF0000"/>
                </a:solidFill>
                <a:ea typeface="微軟正黑體" charset="0"/>
              </a:rPr>
              <a:t>性</a:t>
            </a:r>
            <a:endParaRPr kumimoji="0" lang="en-US" altLang="zh-TW" b="1" dirty="0" smtClean="0">
              <a:solidFill>
                <a:srgbClr val="FF0000"/>
              </a:solidFill>
              <a:ea typeface="微軟正黑體" charset="0"/>
            </a:endParaRPr>
          </a:p>
          <a:p>
            <a:pPr marL="82550" indent="0">
              <a:buNone/>
              <a:defRPr/>
            </a:pPr>
            <a:r>
              <a:rPr lang="zh-TW" altLang="en-US" smtClean="0"/>
              <a:t>                         </a:t>
            </a:r>
            <a:r>
              <a:rPr lang="zh-TW" altLang="zh-TW" smtClean="0"/>
              <a:t>心＝腦</a:t>
            </a:r>
            <a:r>
              <a:rPr lang="en-US" altLang="zh-TW" dirty="0"/>
              <a:t>×</a:t>
            </a:r>
            <a:r>
              <a:rPr lang="zh-TW" altLang="zh-TW" dirty="0"/>
              <a:t>眾生</a:t>
            </a:r>
            <a:r>
              <a:rPr lang="en-US" altLang="zh-TW" baseline="30000" dirty="0" smtClean="0"/>
              <a:t>2</a:t>
            </a:r>
            <a:endParaRPr kumimoji="0" lang="en-US" altLang="zh-TW" b="1" dirty="0" smtClean="0">
              <a:ea typeface="微軟正黑體" charset="0"/>
            </a:endParaRPr>
          </a:p>
          <a:p>
            <a:pPr marL="357188" lvl="1" indent="0">
              <a:buNone/>
              <a:defRPr/>
            </a:pPr>
            <a:r>
              <a:rPr kumimoji="0" lang="zh-TW" altLang="en-US" b="1" dirty="0" smtClean="0">
                <a:ea typeface="微軟正黑體" charset="0"/>
              </a:rPr>
              <a:t>                             本性～</a:t>
            </a:r>
            <a:r>
              <a:rPr kumimoji="0" lang="zh-TW" altLang="en-US" b="1" dirty="0" smtClean="0">
                <a:solidFill>
                  <a:srgbClr val="FF0000"/>
                </a:solidFill>
                <a:ea typeface="微軟正黑體" charset="0"/>
              </a:rPr>
              <a:t>空／無我</a:t>
            </a:r>
            <a:r>
              <a:rPr kumimoji="0" lang="zh-TW" altLang="en-US" b="1" dirty="0" smtClean="0">
                <a:ea typeface="微軟正黑體" charset="0"/>
              </a:rPr>
              <a:t>性／習性／習慣</a:t>
            </a:r>
          </a:p>
          <a:p>
            <a:pPr marL="82550" indent="0" eaLnBrk="1" hangingPunct="1">
              <a:buFont typeface="Wingdings 2" charset="2"/>
              <a:buNone/>
              <a:defRPr/>
            </a:pPr>
            <a:endParaRPr kumimoji="0" lang="zh-TW" altLang="en-US" b="1" dirty="0">
              <a:ea typeface="微軟正黑體" charset="0"/>
            </a:endParaRPr>
          </a:p>
          <a:p>
            <a:pPr marL="825500" indent="-742950" eaLnBrk="1" hangingPunct="1">
              <a:buFont typeface="+mj-lt"/>
              <a:buAutoNum type="arabicPeriod" startAt="2"/>
              <a:defRPr/>
            </a:pPr>
            <a:r>
              <a:rPr kumimoji="0" lang="zh-TW" altLang="en-US" sz="3600" b="1" dirty="0" smtClean="0">
                <a:effectLst>
                  <a:outerShdw blurRad="38100" dist="38100" dir="2700000" algn="tl">
                    <a:srgbClr val="DDDDDD"/>
                  </a:outerShdw>
                </a:effectLst>
                <a:ea typeface="微軟正黑體" charset="0"/>
                <a:cs typeface="微軟正黑體" charset="0"/>
              </a:rPr>
              <a:t>禪修、腦科學與人生：</a:t>
            </a:r>
            <a:r>
              <a:rPr kumimoji="0" lang="zh-TW" altLang="en-US" sz="3600" b="1" dirty="0" smtClean="0">
                <a:solidFill>
                  <a:srgbClr val="FF0000"/>
                </a:solidFill>
                <a:effectLst>
                  <a:outerShdw blurRad="38100" dist="38100" dir="2700000" algn="tl">
                    <a:srgbClr val="DDDDDD"/>
                  </a:outerShdw>
                </a:effectLst>
                <a:ea typeface="微軟正黑體" charset="0"/>
                <a:cs typeface="微軟正黑體" charset="0"/>
              </a:rPr>
              <a:t>博雅</a:t>
            </a:r>
            <a:r>
              <a:rPr kumimoji="0" lang="zh-TW" altLang="en-US" sz="3600" b="1" dirty="0" smtClean="0">
                <a:effectLst>
                  <a:outerShdw blurRad="38100" dist="38100" dir="2700000" algn="tl">
                    <a:srgbClr val="DDDDDD"/>
                  </a:outerShdw>
                </a:effectLst>
                <a:ea typeface="微軟正黑體" charset="0"/>
                <a:cs typeface="微軟正黑體" charset="0"/>
              </a:rPr>
              <a:t>生活習慣</a:t>
            </a:r>
          </a:p>
          <a:p>
            <a:pPr lvl="1" eaLnBrk="1" hangingPunct="1">
              <a:defRPr/>
            </a:pPr>
            <a:r>
              <a:rPr lang="zh-TW" altLang="en-US" b="1" dirty="0" smtClean="0">
                <a:solidFill>
                  <a:srgbClr val="FF0000"/>
                </a:solidFill>
              </a:rPr>
              <a:t>博</a:t>
            </a:r>
            <a:r>
              <a:rPr lang="zh-TW" altLang="en-US" b="1" dirty="0" smtClean="0"/>
              <a:t>學多聞，</a:t>
            </a:r>
            <a:r>
              <a:rPr lang="zh-TW" altLang="en-US" b="1" dirty="0" smtClean="0">
                <a:solidFill>
                  <a:srgbClr val="FF0000"/>
                </a:solidFill>
              </a:rPr>
              <a:t>雅</a:t>
            </a:r>
            <a:r>
              <a:rPr lang="zh-TW" altLang="en-US" b="1" dirty="0" smtClean="0"/>
              <a:t>健生活</a:t>
            </a:r>
            <a:r>
              <a:rPr lang="zh-TW" altLang="en-US" dirty="0" smtClean="0"/>
              <a:t>：</a:t>
            </a:r>
          </a:p>
          <a:p>
            <a:pPr marL="403225" lvl="1" indent="0" eaLnBrk="1" hangingPunct="1">
              <a:buFont typeface="Verdana" charset="0"/>
              <a:buNone/>
              <a:defRPr/>
            </a:pPr>
            <a:r>
              <a:rPr lang="zh-TW" altLang="en-US" dirty="0">
                <a:ea typeface="微軟正黑體" charset="0"/>
              </a:rPr>
              <a:t>＝</a:t>
            </a:r>
            <a:r>
              <a:rPr lang="zh-TW" altLang="en-US" dirty="0" smtClean="0">
                <a:ea typeface="微軟正黑體" charset="0"/>
              </a:rPr>
              <a:t>終身學習五戒</a:t>
            </a:r>
            <a:r>
              <a:rPr lang="en-US" altLang="zh-TW" dirty="0" smtClean="0">
                <a:ea typeface="微軟正黑體" charset="0"/>
              </a:rPr>
              <a:t>,   </a:t>
            </a:r>
            <a:r>
              <a:rPr lang="zh-TW" altLang="en-US" dirty="0" smtClean="0">
                <a:ea typeface="微軟正黑體" charset="0"/>
              </a:rPr>
              <a:t>身心健康五戒（好習慣）</a:t>
            </a:r>
            <a:endParaRPr lang="zh-TW" altLang="en-US" dirty="0" smtClean="0"/>
          </a:p>
          <a:p>
            <a:pPr eaLnBrk="1" hangingPunct="1">
              <a:defRPr/>
            </a:pPr>
            <a:endParaRPr kumimoji="0" lang="zh-TW" altLang="en-US" sz="4000" b="1" dirty="0" smtClean="0">
              <a:ea typeface="微軟正黑體" charset="0"/>
            </a:endParaRPr>
          </a:p>
          <a:p>
            <a:pPr lvl="1" eaLnBrk="1" hangingPunct="1">
              <a:defRPr/>
            </a:pPr>
            <a:endParaRPr kumimoji="0" lang="en-US" altLang="zh-TW" sz="3600" b="1" dirty="0">
              <a:ea typeface="微軟正黑體" charset="0"/>
            </a:endParaRPr>
          </a:p>
          <a:p>
            <a:pPr eaLnBrk="1" hangingPunct="1">
              <a:defRPr/>
            </a:pPr>
            <a:endParaRPr kumimoji="0" lang="en-US" altLang="zh-TW" sz="4000" b="1" dirty="0">
              <a:ea typeface="微軟正黑體"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dirty="0" smtClean="0">
                <a:effectLst/>
              </a:rPr>
              <a:t>心＝腦</a:t>
            </a:r>
            <a:r>
              <a:rPr lang="en-US" altLang="zh-TW" dirty="0">
                <a:effectLst/>
              </a:rPr>
              <a:t>×</a:t>
            </a:r>
            <a:r>
              <a:rPr lang="zh-TW" altLang="zh-TW" dirty="0">
                <a:effectLst/>
              </a:rPr>
              <a:t>眾生</a:t>
            </a:r>
            <a:r>
              <a:rPr lang="en-US" altLang="zh-TW" baseline="30000" dirty="0">
                <a:effectLst/>
              </a:rPr>
              <a:t>2</a:t>
            </a:r>
            <a:endParaRPr lang="zh-TW" altLang="en-US" dirty="0"/>
          </a:p>
        </p:txBody>
      </p:sp>
      <p:sp>
        <p:nvSpPr>
          <p:cNvPr id="3" name="內容版面配置區 2"/>
          <p:cNvSpPr>
            <a:spLocks noGrp="1"/>
          </p:cNvSpPr>
          <p:nvPr>
            <p:ph idx="1"/>
          </p:nvPr>
        </p:nvSpPr>
        <p:spPr>
          <a:xfrm>
            <a:off x="755576" y="1700808"/>
            <a:ext cx="8250120" cy="4861520"/>
          </a:xfrm>
        </p:spPr>
        <p:txBody>
          <a:bodyPr/>
          <a:lstStyle/>
          <a:p>
            <a:r>
              <a:rPr lang="zh-TW" altLang="zh-TW" b="1" dirty="0"/>
              <a:t>若參考愛因斯坦有名的「質量」與「能量」的互變物理方程式</a:t>
            </a:r>
            <a:r>
              <a:rPr lang="en-US" altLang="zh-TW" b="1" dirty="0"/>
              <a:t>E</a:t>
            </a:r>
            <a:r>
              <a:rPr lang="zh-TW" altLang="zh-TW" b="1" dirty="0"/>
              <a:t>＝</a:t>
            </a:r>
            <a:r>
              <a:rPr lang="en-US" altLang="zh-TW" b="1" dirty="0"/>
              <a:t>mc</a:t>
            </a:r>
            <a:r>
              <a:rPr lang="en-US" altLang="zh-TW" b="1" baseline="30000" dirty="0"/>
              <a:t>2</a:t>
            </a:r>
            <a:r>
              <a:rPr lang="zh-TW" altLang="zh-TW" b="1" dirty="0"/>
              <a:t>（能量</a:t>
            </a:r>
            <a:r>
              <a:rPr lang="en-US" altLang="zh-TW" b="1" dirty="0"/>
              <a:t>=</a:t>
            </a:r>
            <a:r>
              <a:rPr lang="zh-TW" altLang="zh-TW" b="1" dirty="0"/>
              <a:t>質量</a:t>
            </a:r>
            <a:r>
              <a:rPr lang="en-US" altLang="zh-TW" b="1" dirty="0"/>
              <a:t>×</a:t>
            </a:r>
            <a:r>
              <a:rPr lang="zh-TW" altLang="zh-TW" b="1" dirty="0"/>
              <a:t>光速平方），</a:t>
            </a:r>
          </a:p>
          <a:p>
            <a:r>
              <a:rPr lang="zh-TW" altLang="zh-TW" b="1" dirty="0"/>
              <a:t>似乎可將「心」「腦」的互變關係以「心＝腦</a:t>
            </a:r>
            <a:r>
              <a:rPr lang="en-US" altLang="zh-TW" b="1" dirty="0"/>
              <a:t>×</a:t>
            </a:r>
            <a:r>
              <a:rPr lang="zh-TW" altLang="zh-TW" b="1" dirty="0"/>
              <a:t>眾生</a:t>
            </a:r>
            <a:r>
              <a:rPr lang="en-US" altLang="zh-TW" b="1" baseline="30000" dirty="0"/>
              <a:t>2</a:t>
            </a:r>
            <a:r>
              <a:rPr lang="zh-TW" altLang="zh-TW" b="1" dirty="0"/>
              <a:t>」來表示</a:t>
            </a:r>
          </a:p>
          <a:p>
            <a:r>
              <a:rPr lang="zh-TW" altLang="zh-TW" b="1" dirty="0">
                <a:solidFill>
                  <a:srgbClr val="FF0000"/>
                </a:solidFill>
              </a:rPr>
              <a:t>微小的「腦」量</a:t>
            </a:r>
            <a:r>
              <a:rPr lang="zh-TW" altLang="zh-TW" b="1" dirty="0"/>
              <a:t>可經由</a:t>
            </a:r>
            <a:r>
              <a:rPr lang="zh-TW" altLang="zh-TW" b="1" dirty="0">
                <a:solidFill>
                  <a:srgbClr val="FF0000"/>
                </a:solidFill>
              </a:rPr>
              <a:t>「眾生」量</a:t>
            </a:r>
            <a:r>
              <a:rPr lang="zh-TW" altLang="zh-TW" b="1" dirty="0"/>
              <a:t>的累積</a:t>
            </a:r>
          </a:p>
          <a:p>
            <a:r>
              <a:rPr lang="zh-TW" altLang="zh-TW" b="1" dirty="0"/>
              <a:t>產生巨大的</a:t>
            </a:r>
            <a:r>
              <a:rPr lang="zh-TW" altLang="zh-TW" b="1" dirty="0">
                <a:solidFill>
                  <a:srgbClr val="FF0000"/>
                </a:solidFill>
              </a:rPr>
              <a:t>「心」力</a:t>
            </a:r>
            <a:r>
              <a:rPr lang="zh-TW" altLang="zh-TW" b="1" dirty="0" smtClean="0"/>
              <a:t>。</a:t>
            </a:r>
            <a:endParaRPr lang="en-US" altLang="zh-TW" b="1" dirty="0" smtClean="0"/>
          </a:p>
          <a:p>
            <a:endParaRPr lang="zh-TW" altLang="zh-TW" b="1" dirty="0"/>
          </a:p>
          <a:p>
            <a:endParaRPr lang="zh-TW" altLang="en-US" b="1" dirty="0"/>
          </a:p>
        </p:txBody>
      </p:sp>
    </p:spTree>
    <p:extLst>
      <p:ext uri="{BB962C8B-B14F-4D97-AF65-F5344CB8AC3E}">
        <p14:creationId xmlns:p14="http://schemas.microsoft.com/office/powerpoint/2010/main" val="134348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title"/>
          </p:nvPr>
        </p:nvSpPr>
        <p:spPr/>
        <p:txBody>
          <a:bodyPr>
            <a:normAutofit fontScale="90000"/>
          </a:bodyPr>
          <a:lstStyle/>
          <a:p>
            <a:pPr eaLnBrk="1" fontAlgn="auto" hangingPunct="1">
              <a:spcAft>
                <a:spcPts val="0"/>
              </a:spcAft>
              <a:defRPr/>
            </a:pPr>
            <a:r>
              <a:rPr kumimoji="0" lang="zh-TW" altLang="en-US" sz="4000" b="1" dirty="0" smtClean="0">
                <a:solidFill>
                  <a:schemeClr val="tx2">
                    <a:satMod val="130000"/>
                  </a:schemeClr>
                </a:solidFill>
                <a:ea typeface="+mj-ea"/>
                <a:cs typeface="+mj-cs"/>
              </a:rPr>
              <a:t>禪宗慧能</a:t>
            </a:r>
            <a:r>
              <a:rPr kumimoji="0" lang="zh-TW" altLang="en-US" sz="4000" b="1" dirty="0">
                <a:solidFill>
                  <a:schemeClr val="tx2">
                    <a:satMod val="130000"/>
                  </a:schemeClr>
                </a:solidFill>
                <a:ea typeface="+mj-ea"/>
                <a:cs typeface="+mj-cs"/>
              </a:rPr>
              <a:t>及門下（南宗）的核心思想</a:t>
            </a:r>
          </a:p>
        </p:txBody>
      </p:sp>
      <p:sp>
        <p:nvSpPr>
          <p:cNvPr id="152578" name="Rectangle 3"/>
          <p:cNvSpPr>
            <a:spLocks noGrp="1" noChangeArrowheads="1"/>
          </p:cNvSpPr>
          <p:nvPr>
            <p:ph type="body" idx="1"/>
          </p:nvPr>
        </p:nvSpPr>
        <p:spPr>
          <a:xfrm>
            <a:off x="1043608" y="1447800"/>
            <a:ext cx="7890842" cy="4800600"/>
          </a:xfrm>
        </p:spPr>
        <p:txBody>
          <a:bodyPr/>
          <a:lstStyle/>
          <a:p>
            <a:pPr eaLnBrk="1" hangingPunct="1"/>
            <a:r>
              <a:rPr kumimoji="0" lang="zh-TW" altLang="en-US" b="1" dirty="0">
                <a:solidFill>
                  <a:srgbClr val="0033CC"/>
                </a:solidFill>
                <a:ea typeface="微軟正黑體" charset="0"/>
              </a:rPr>
              <a:t>直指人</a:t>
            </a:r>
            <a:r>
              <a:rPr kumimoji="0" lang="zh-TW" altLang="en-US" b="1" dirty="0">
                <a:solidFill>
                  <a:srgbClr val="FF0000"/>
                </a:solidFill>
                <a:ea typeface="微軟正黑體" charset="0"/>
              </a:rPr>
              <a:t>心</a:t>
            </a:r>
            <a:r>
              <a:rPr kumimoji="0" lang="zh-TW" altLang="en-US" b="1" dirty="0">
                <a:solidFill>
                  <a:srgbClr val="0033CC"/>
                </a:solidFill>
                <a:ea typeface="微軟正黑體" charset="0"/>
              </a:rPr>
              <a:t>、見</a:t>
            </a:r>
            <a:r>
              <a:rPr kumimoji="0" lang="zh-TW" altLang="en-US" b="1" dirty="0">
                <a:solidFill>
                  <a:srgbClr val="FF0000"/>
                </a:solidFill>
                <a:ea typeface="微軟正黑體" charset="0"/>
              </a:rPr>
              <a:t>性</a:t>
            </a:r>
            <a:r>
              <a:rPr kumimoji="0" lang="zh-TW" altLang="en-US" b="1" dirty="0">
                <a:solidFill>
                  <a:srgbClr val="0033CC"/>
                </a:solidFill>
                <a:ea typeface="微軟正黑體" charset="0"/>
              </a:rPr>
              <a:t>成</a:t>
            </a:r>
            <a:r>
              <a:rPr kumimoji="0" lang="zh-TW" altLang="en-US" b="1" dirty="0">
                <a:solidFill>
                  <a:srgbClr val="FF0000"/>
                </a:solidFill>
                <a:ea typeface="微軟正黑體" charset="0"/>
              </a:rPr>
              <a:t>佛</a:t>
            </a:r>
          </a:p>
          <a:p>
            <a:pPr eaLnBrk="1" hangingPunct="1"/>
            <a:r>
              <a:rPr kumimoji="0" lang="zh-TW" altLang="en-US" b="1" dirty="0">
                <a:solidFill>
                  <a:srgbClr val="0033CC"/>
                </a:solidFill>
                <a:ea typeface="微軟正黑體" charset="0"/>
              </a:rPr>
              <a:t>即心是佛、即心即</a:t>
            </a:r>
            <a:r>
              <a:rPr kumimoji="0" lang="zh-TW" altLang="en-US" b="1" dirty="0" smtClean="0">
                <a:solidFill>
                  <a:srgbClr val="0033CC"/>
                </a:solidFill>
                <a:ea typeface="微軟正黑體" charset="0"/>
              </a:rPr>
              <a:t>佛</a:t>
            </a:r>
          </a:p>
          <a:p>
            <a:pPr marL="82550" lvl="1" indent="0">
              <a:spcBef>
                <a:spcPts val="600"/>
              </a:spcBef>
              <a:buSzPct val="80000"/>
              <a:buNone/>
            </a:pPr>
            <a:r>
              <a:rPr kumimoji="0" lang="zh-TW" altLang="en-US" b="1" dirty="0" smtClean="0">
                <a:ea typeface="微軟正黑體" charset="0"/>
              </a:rPr>
              <a:t>直指人</a:t>
            </a:r>
            <a:r>
              <a:rPr kumimoji="0" lang="zh-TW" altLang="en-US" b="1" dirty="0" smtClean="0">
                <a:solidFill>
                  <a:srgbClr val="FF0000"/>
                </a:solidFill>
                <a:ea typeface="微軟正黑體" charset="0"/>
              </a:rPr>
              <a:t>腦（？）</a:t>
            </a:r>
            <a:r>
              <a:rPr kumimoji="0" lang="zh-TW" altLang="en-US" b="1" dirty="0" smtClean="0">
                <a:ea typeface="微軟正黑體" charset="0"/>
              </a:rPr>
              <a:t>，</a:t>
            </a:r>
            <a:r>
              <a:rPr kumimoji="0" lang="zh-TW" altLang="en-US" b="1" dirty="0">
                <a:ea typeface="微軟正黑體" charset="0"/>
              </a:rPr>
              <a:t>明</a:t>
            </a:r>
            <a:r>
              <a:rPr kumimoji="0" lang="zh-TW" altLang="en-US" b="1" dirty="0">
                <a:solidFill>
                  <a:srgbClr val="FF0000"/>
                </a:solidFill>
                <a:ea typeface="微軟正黑體" charset="0"/>
              </a:rPr>
              <a:t>心</a:t>
            </a:r>
            <a:r>
              <a:rPr kumimoji="0" lang="zh-TW" altLang="en-US" b="1" dirty="0">
                <a:ea typeface="微軟正黑體" charset="0"/>
              </a:rPr>
              <a:t>見</a:t>
            </a:r>
            <a:r>
              <a:rPr kumimoji="0" lang="zh-TW" altLang="en-US" b="1" dirty="0">
                <a:solidFill>
                  <a:srgbClr val="FF0000"/>
                </a:solidFill>
                <a:ea typeface="微軟正黑體" charset="0"/>
              </a:rPr>
              <a:t>性</a:t>
            </a:r>
            <a:r>
              <a:rPr kumimoji="0" lang="zh-TW" altLang="en-US" b="1" dirty="0">
                <a:ea typeface="微軟正黑體" charset="0"/>
              </a:rPr>
              <a:t>（本性～習性／習慣）</a:t>
            </a:r>
          </a:p>
          <a:p>
            <a:pPr eaLnBrk="1" hangingPunct="1"/>
            <a:r>
              <a:rPr kumimoji="0" lang="zh-TW" altLang="en-US" sz="2800" b="1" dirty="0" smtClean="0">
                <a:solidFill>
                  <a:srgbClr val="0033CC"/>
                </a:solidFill>
                <a:ea typeface="微軟正黑體" charset="0"/>
              </a:rPr>
              <a:t>不</a:t>
            </a:r>
            <a:r>
              <a:rPr kumimoji="0" lang="zh-TW" altLang="en-US" sz="2800" b="1" dirty="0">
                <a:solidFill>
                  <a:srgbClr val="0033CC"/>
                </a:solidFill>
                <a:ea typeface="微軟正黑體" charset="0"/>
              </a:rPr>
              <a:t>立言說</a:t>
            </a:r>
          </a:p>
          <a:p>
            <a:pPr lvl="1" eaLnBrk="1" hangingPunct="1"/>
            <a:r>
              <a:rPr kumimoji="0" lang="zh-TW" altLang="en-US" b="1" dirty="0">
                <a:ea typeface="微軟正黑體" charset="0"/>
              </a:rPr>
              <a:t>馬祖道一</a:t>
            </a:r>
            <a:r>
              <a:rPr kumimoji="0" lang="en-US" altLang="zh-TW" b="1" dirty="0">
                <a:ea typeface="微軟正黑體" charset="0"/>
              </a:rPr>
              <a:t>(709</a:t>
            </a:r>
            <a:r>
              <a:rPr kumimoji="0" lang="zh-TW" altLang="en-US" b="1" dirty="0">
                <a:ea typeface="微軟正黑體" charset="0"/>
              </a:rPr>
              <a:t>～</a:t>
            </a:r>
            <a:r>
              <a:rPr kumimoji="0" lang="en-US" altLang="zh-TW" b="1" dirty="0">
                <a:ea typeface="微軟正黑體" charset="0"/>
              </a:rPr>
              <a:t>788</a:t>
            </a:r>
            <a:r>
              <a:rPr kumimoji="0" lang="zh-TW" altLang="en-US" b="1" dirty="0">
                <a:ea typeface="微軟正黑體" charset="0"/>
              </a:rPr>
              <a:t>）</a:t>
            </a:r>
            <a:r>
              <a:rPr kumimoji="0" lang="en-US" altLang="zh-TW" b="1" dirty="0">
                <a:ea typeface="微軟正黑體" charset="0"/>
              </a:rPr>
              <a:t>︰</a:t>
            </a:r>
            <a:r>
              <a:rPr kumimoji="0" lang="zh-TW" altLang="en-US" b="1" dirty="0">
                <a:ea typeface="微軟正黑體" charset="0"/>
              </a:rPr>
              <a:t>平常心是道</a:t>
            </a:r>
            <a:endParaRPr kumimoji="0" lang="en-US" altLang="zh-TW" b="1" dirty="0">
              <a:ea typeface="微軟正黑體" charset="0"/>
            </a:endParaRPr>
          </a:p>
          <a:p>
            <a:pPr lvl="1" eaLnBrk="1" hangingPunct="1"/>
            <a:r>
              <a:rPr kumimoji="0" lang="zh-TW" altLang="en-US" b="1" dirty="0">
                <a:ea typeface="微軟正黑體" charset="0"/>
              </a:rPr>
              <a:t>石頭希遷</a:t>
            </a:r>
            <a:r>
              <a:rPr kumimoji="0" lang="en-US" altLang="zh-TW" b="1" dirty="0">
                <a:ea typeface="微軟正黑體" charset="0"/>
              </a:rPr>
              <a:t>(700</a:t>
            </a:r>
            <a:r>
              <a:rPr kumimoji="0" lang="zh-TW" altLang="en-US" b="1" dirty="0">
                <a:ea typeface="微軟正黑體" charset="0"/>
              </a:rPr>
              <a:t>～</a:t>
            </a:r>
            <a:r>
              <a:rPr kumimoji="0" lang="en-US" altLang="zh-TW" b="1" dirty="0">
                <a:ea typeface="微軟正黑體" charset="0"/>
              </a:rPr>
              <a:t>790</a:t>
            </a:r>
            <a:r>
              <a:rPr kumimoji="0" lang="zh-TW" altLang="en-US" b="1" dirty="0">
                <a:ea typeface="微軟正黑體" charset="0"/>
              </a:rPr>
              <a:t>）</a:t>
            </a:r>
          </a:p>
          <a:p>
            <a:pPr eaLnBrk="1" hangingPunct="1"/>
            <a:r>
              <a:rPr kumimoji="0" lang="zh-TW" altLang="en-US" b="1" dirty="0">
                <a:ea typeface="微軟正黑體" charset="0"/>
              </a:rPr>
              <a:t>日常作務、一切之起心動念、揚眉瞬目等</a:t>
            </a:r>
            <a:r>
              <a:rPr kumimoji="0" lang="zh-TW" altLang="en-US" b="1" dirty="0">
                <a:solidFill>
                  <a:srgbClr val="FF0000"/>
                </a:solidFill>
                <a:ea typeface="微軟正黑體" charset="0"/>
              </a:rPr>
              <a:t>日常生活</a:t>
            </a:r>
            <a:r>
              <a:rPr kumimoji="0" lang="zh-TW" altLang="en-US" b="1" dirty="0">
                <a:ea typeface="微軟正黑體" charset="0"/>
              </a:rPr>
              <a:t>皆是</a:t>
            </a:r>
            <a:r>
              <a:rPr kumimoji="0" lang="zh-TW" altLang="en-US" b="1" dirty="0">
                <a:solidFill>
                  <a:srgbClr val="0033CC"/>
                </a:solidFill>
                <a:ea typeface="微軟正黑體" charset="0"/>
              </a:rPr>
              <a:t>佛性</a:t>
            </a:r>
            <a:r>
              <a:rPr kumimoji="0" lang="zh-TW" altLang="en-US" b="1" dirty="0">
                <a:ea typeface="微軟正黑體" charset="0"/>
              </a:rPr>
              <a:t>之顯現</a:t>
            </a:r>
            <a:r>
              <a:rPr kumimoji="0" lang="zh-TW" altLang="en-US" dirty="0">
                <a:ea typeface="微軟正黑體" charset="0"/>
              </a:rPr>
              <a:t> </a:t>
            </a:r>
          </a:p>
        </p:txBody>
      </p:sp>
    </p:spTree>
    <p:extLst>
      <p:ext uri="{BB962C8B-B14F-4D97-AF65-F5344CB8AC3E}">
        <p14:creationId xmlns:p14="http://schemas.microsoft.com/office/powerpoint/2010/main" val="583246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323528" y="116632"/>
            <a:ext cx="4968552" cy="6624736"/>
          </a:xfrm>
          <a:prstGeom prst="rect">
            <a:avLst/>
          </a:prstGeom>
        </p:spPr>
      </p:pic>
      <p:sp>
        <p:nvSpPr>
          <p:cNvPr id="3" name="矩形 2"/>
          <p:cNvSpPr/>
          <p:nvPr/>
        </p:nvSpPr>
        <p:spPr>
          <a:xfrm>
            <a:off x="5436096" y="1124744"/>
            <a:ext cx="3600400" cy="954107"/>
          </a:xfrm>
          <a:prstGeom prst="rect">
            <a:avLst/>
          </a:prstGeom>
        </p:spPr>
        <p:txBody>
          <a:bodyPr wrap="square">
            <a:spAutoFit/>
          </a:bodyPr>
          <a:lstStyle/>
          <a:p>
            <a:r>
              <a:rPr lang="zh-TW" altLang="en-US" sz="2800" dirty="0"/>
              <a:t>《讀者文摘</a:t>
            </a:r>
            <a:r>
              <a:rPr lang="zh-TW" altLang="en-US" sz="2800" dirty="0" smtClean="0"/>
              <a:t>》</a:t>
            </a:r>
            <a:endParaRPr lang="en-US" altLang="zh-TW" sz="2800" dirty="0" smtClean="0"/>
          </a:p>
          <a:p>
            <a:r>
              <a:rPr lang="zh-TW" altLang="en-US" sz="2800" dirty="0" smtClean="0"/>
              <a:t>2016 </a:t>
            </a:r>
            <a:r>
              <a:rPr lang="zh-TW" altLang="en-US" sz="2800" dirty="0"/>
              <a:t>年5月</a:t>
            </a:r>
          </a:p>
        </p:txBody>
      </p:sp>
    </p:spTree>
    <p:extLst>
      <p:ext uri="{BB962C8B-B14F-4D97-AF65-F5344CB8AC3E}">
        <p14:creationId xmlns:p14="http://schemas.microsoft.com/office/powerpoint/2010/main" val="751669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83568" y="116632"/>
            <a:ext cx="8280920" cy="1296144"/>
          </a:xfrm>
        </p:spPr>
        <p:txBody>
          <a:bodyPr>
            <a:normAutofit/>
          </a:bodyPr>
          <a:lstStyle/>
          <a:p>
            <a:r>
              <a:rPr kumimoji="1" lang="zh-TW" altLang="en-US" dirty="0"/>
              <a:t>大腦的美麗</a:t>
            </a:r>
            <a:r>
              <a:rPr kumimoji="1" lang="zh-TW" altLang="en-US" dirty="0" smtClean="0"/>
              <a:t>世界</a:t>
            </a:r>
            <a:r>
              <a:rPr kumimoji="1" lang="zh-TW" altLang="en-US" sz="2800" dirty="0" smtClean="0"/>
              <a:t>  </a:t>
            </a:r>
            <a:r>
              <a:rPr kumimoji="1" lang="en-US" altLang="zh-TW" sz="2800" dirty="0" smtClean="0"/>
              <a:t>KIMBERLY </a:t>
            </a:r>
            <a:r>
              <a:rPr kumimoji="1" lang="en-US" altLang="zh-TW" sz="2800" dirty="0"/>
              <a:t>HISS </a:t>
            </a:r>
            <a:r>
              <a:rPr kumimoji="1" lang="zh-TW" altLang="en-US" sz="2800" dirty="0" smtClean="0"/>
              <a:t>撰</a:t>
            </a:r>
            <a:r>
              <a:rPr kumimoji="1" lang="en-US" altLang="zh-TW" sz="2800" dirty="0" smtClean="0"/>
              <a:t/>
            </a:r>
            <a:br>
              <a:rPr kumimoji="1" lang="en-US" altLang="zh-TW" sz="2800" dirty="0" smtClean="0"/>
            </a:br>
            <a:r>
              <a:rPr kumimoji="1" lang="en-US" altLang="zh-TW" sz="2800" dirty="0" smtClean="0"/>
              <a:t>《</a:t>
            </a:r>
            <a:r>
              <a:rPr kumimoji="1" lang="zh-TW" altLang="en-US" sz="2800" dirty="0"/>
              <a:t>讀者文摘</a:t>
            </a:r>
            <a:r>
              <a:rPr kumimoji="1" lang="en-US" altLang="zh-TW" sz="2800" dirty="0"/>
              <a:t>》2016 </a:t>
            </a:r>
            <a:r>
              <a:rPr kumimoji="1" lang="zh-TW" altLang="en-US" sz="2800" dirty="0"/>
              <a:t>年</a:t>
            </a:r>
            <a:r>
              <a:rPr kumimoji="1" lang="en-US" altLang="zh-TW" sz="2800" dirty="0"/>
              <a:t>5</a:t>
            </a:r>
            <a:r>
              <a:rPr kumimoji="1" lang="zh-TW" altLang="en-US" sz="2800" dirty="0" smtClean="0"/>
              <a:t>月</a:t>
            </a:r>
            <a:endParaRPr kumimoji="1" lang="zh-TW" altLang="en-US" sz="2800" dirty="0"/>
          </a:p>
        </p:txBody>
      </p:sp>
      <p:sp>
        <p:nvSpPr>
          <p:cNvPr id="3" name="內容版面配置區 2"/>
          <p:cNvSpPr>
            <a:spLocks noGrp="1"/>
          </p:cNvSpPr>
          <p:nvPr>
            <p:ph idx="1"/>
          </p:nvPr>
        </p:nvSpPr>
        <p:spPr>
          <a:xfrm>
            <a:off x="0" y="1340769"/>
            <a:ext cx="9036497" cy="5328592"/>
          </a:xfrm>
        </p:spPr>
        <p:txBody>
          <a:bodyPr>
            <a:noAutofit/>
          </a:bodyPr>
          <a:lstStyle/>
          <a:p>
            <a:r>
              <a:rPr lang="zh-TW" altLang="en-US" sz="2800" dirty="0"/>
              <a:t>科技日新月異，例如</a:t>
            </a:r>
            <a:r>
              <a:rPr lang="zh-TW" altLang="en-US" sz="2800" dirty="0">
                <a:solidFill>
                  <a:srgbClr val="FF0000"/>
                </a:solidFill>
              </a:rPr>
              <a:t>功能性磁振造影掃描</a:t>
            </a:r>
            <a:r>
              <a:rPr lang="en-US" altLang="zh-TW" sz="2800" dirty="0">
                <a:solidFill>
                  <a:srgbClr val="FF0000"/>
                </a:solidFill>
              </a:rPr>
              <a:t>(fMRI)</a:t>
            </a:r>
            <a:r>
              <a:rPr lang="zh-TW" altLang="en-US" sz="2800" dirty="0"/>
              <a:t>讓我們得以看見腦內各區域如何運作，以及特定</a:t>
            </a:r>
            <a:r>
              <a:rPr lang="zh-TW" altLang="en-US" sz="2800" dirty="0">
                <a:solidFill>
                  <a:srgbClr val="FF0000"/>
                </a:solidFill>
              </a:rPr>
              <a:t>情緒</a:t>
            </a:r>
            <a:r>
              <a:rPr lang="zh-TW" altLang="en-US" sz="2800" dirty="0"/>
              <a:t>源自哪個部位</a:t>
            </a:r>
            <a:r>
              <a:rPr lang="zh-TW" altLang="en-US" sz="2800" dirty="0" smtClean="0"/>
              <a:t>。</a:t>
            </a:r>
            <a:r>
              <a:rPr lang="en-US" altLang="zh-TW" sz="2800" dirty="0" smtClean="0"/>
              <a:t>2013</a:t>
            </a:r>
            <a:r>
              <a:rPr lang="zh-TW" altLang="en-US" sz="2800" dirty="0"/>
              <a:t>年，美國總統歐巴馬宣布「美國下個重大計畫」將傾力投入「推進創新神經技術腦部研究計畫」（</a:t>
            </a:r>
            <a:r>
              <a:rPr lang="en-US" altLang="zh-TW" sz="2800" dirty="0">
                <a:solidFill>
                  <a:srgbClr val="FF0000"/>
                </a:solidFill>
              </a:rPr>
              <a:t>Brain Research through Advancing Innovative </a:t>
            </a:r>
            <a:r>
              <a:rPr lang="en-US" altLang="zh-TW" sz="2800" dirty="0" err="1">
                <a:solidFill>
                  <a:srgbClr val="FF0000"/>
                </a:solidFill>
              </a:rPr>
              <a:t>Neurotechnologies</a:t>
            </a:r>
            <a:r>
              <a:rPr lang="en-US" altLang="zh-TW" sz="2800" dirty="0">
                <a:solidFill>
                  <a:srgbClr val="FF0000"/>
                </a:solidFill>
              </a:rPr>
              <a:t>, BRAIN</a:t>
            </a:r>
            <a:r>
              <a:rPr lang="zh-TW" altLang="en-US" sz="2800" dirty="0">
                <a:solidFill>
                  <a:srgbClr val="FF0000"/>
                </a:solidFill>
              </a:rPr>
              <a:t>，</a:t>
            </a:r>
            <a:r>
              <a:rPr lang="zh-TW" altLang="en-US" sz="2800" dirty="0"/>
              <a:t>又譯「腦啟動計畫」</a:t>
            </a:r>
            <a:r>
              <a:rPr lang="en-US" altLang="zh-TW" sz="2800" dirty="0"/>
              <a:t>)</a:t>
            </a:r>
            <a:r>
              <a:rPr lang="zh-TW" altLang="en-US" sz="2800" dirty="0"/>
              <a:t>，並承諾資助科學家研究經費，期能破解大腦的心智密碼。專家希望藉由這番努力，找到對抗自閉症、阿茲海默症及憂鬱症的新方法</a:t>
            </a:r>
            <a:r>
              <a:rPr lang="zh-TW" altLang="en-US" sz="2800" dirty="0" smtClean="0"/>
              <a:t>。另外</a:t>
            </a:r>
            <a:r>
              <a:rPr lang="zh-TW" altLang="en-US" sz="2800" dirty="0"/>
              <a:t>，美國國家心理衛生研究院院長湯瑪士</a:t>
            </a:r>
            <a:r>
              <a:rPr lang="en-US" altLang="zh-TW" sz="2800" dirty="0"/>
              <a:t>﹒</a:t>
            </a:r>
            <a:r>
              <a:rPr lang="zh-TW" altLang="en-US" sz="2800" dirty="0"/>
              <a:t>英塞爾醫學博士表示，這項研究有可能讓我們更加清楚人類如何墜入情網或做出艱難的抉擇。他說：「了解人腦是一趟探索我們究竟是誰的終極之旅。」</a:t>
            </a:r>
          </a:p>
          <a:p>
            <a:endParaRPr lang="zh-TW" altLang="en-US" sz="2800" dirty="0"/>
          </a:p>
        </p:txBody>
      </p:sp>
    </p:spTree>
    <p:extLst>
      <p:ext uri="{BB962C8B-B14F-4D97-AF65-F5344CB8AC3E}">
        <p14:creationId xmlns:p14="http://schemas.microsoft.com/office/powerpoint/2010/main" val="876951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0825" y="260350"/>
            <a:ext cx="8683625" cy="1296988"/>
          </a:xfrm>
        </p:spPr>
        <p:txBody>
          <a:bodyPr>
            <a:normAutofit fontScale="90000"/>
          </a:bodyPr>
          <a:lstStyle/>
          <a:p>
            <a:pPr>
              <a:defRPr/>
            </a:pPr>
            <a:r>
              <a:rPr lang="zh-TW" altLang="en-US" b="1" dirty="0"/>
              <a:t>行政院國家科學</a:t>
            </a:r>
            <a:r>
              <a:rPr lang="zh-TW" altLang="en-US" b="1" dirty="0" smtClean="0"/>
              <a:t>委員會</a:t>
            </a:r>
            <a:r>
              <a:rPr lang="en-US" altLang="zh-TW" sz="2700" b="1" dirty="0">
                <a:solidFill>
                  <a:srgbClr val="1A04BC"/>
                </a:solidFill>
              </a:rPr>
              <a:t>101 </a:t>
            </a:r>
            <a:r>
              <a:rPr lang="zh-TW" altLang="en-US" sz="2700" b="1" dirty="0">
                <a:solidFill>
                  <a:srgbClr val="1A04BC"/>
                </a:solidFill>
              </a:rPr>
              <a:t>年</a:t>
            </a:r>
            <a:r>
              <a:rPr lang="en-US" altLang="zh-TW" sz="2700" b="1" dirty="0">
                <a:solidFill>
                  <a:srgbClr val="1A04BC"/>
                </a:solidFill>
              </a:rPr>
              <a:t>4 </a:t>
            </a:r>
            <a:r>
              <a:rPr lang="zh-TW" altLang="en-US" sz="2700" b="1" dirty="0">
                <a:solidFill>
                  <a:srgbClr val="1A04BC"/>
                </a:solidFill>
              </a:rPr>
              <a:t>月</a:t>
            </a:r>
            <a:r>
              <a:rPr lang="en-US" altLang="zh-TW" sz="2700" b="1" dirty="0">
                <a:solidFill>
                  <a:srgbClr val="1A04BC"/>
                </a:solidFill>
              </a:rPr>
              <a:t>12 </a:t>
            </a:r>
            <a:r>
              <a:rPr lang="zh-TW" altLang="en-US" sz="2700" b="1" dirty="0">
                <a:solidFill>
                  <a:srgbClr val="1A04BC"/>
                </a:solidFill>
              </a:rPr>
              <a:t>日修正</a:t>
            </a:r>
            <a:r>
              <a:rPr lang="zh-TW" altLang="en-US" sz="2700" b="1" dirty="0" smtClean="0">
                <a:solidFill>
                  <a:srgbClr val="1A04BC"/>
                </a:solidFill>
              </a:rPr>
              <a:t>版</a:t>
            </a:r>
            <a:r>
              <a:rPr lang="zh-TW" altLang="en-US" b="1" dirty="0"/>
              <a:t/>
            </a:r>
            <a:br>
              <a:rPr lang="zh-TW" altLang="en-US" b="1" dirty="0"/>
            </a:br>
            <a:r>
              <a:rPr lang="zh-TW" altLang="en-US" b="1" dirty="0"/>
              <a:t>「心智科學腦影像研究計畫」徵求</a:t>
            </a:r>
            <a:r>
              <a:rPr lang="zh-TW" altLang="en-US" b="1" dirty="0" smtClean="0"/>
              <a:t>公告</a:t>
            </a:r>
            <a:endParaRPr lang="zh-TW" altLang="en-US" dirty="0"/>
          </a:p>
        </p:txBody>
      </p:sp>
      <p:sp>
        <p:nvSpPr>
          <p:cNvPr id="133122" name="內容版面配置區 2"/>
          <p:cNvSpPr>
            <a:spLocks noGrp="1"/>
          </p:cNvSpPr>
          <p:nvPr>
            <p:ph idx="1"/>
          </p:nvPr>
        </p:nvSpPr>
        <p:spPr>
          <a:xfrm>
            <a:off x="395288" y="1700213"/>
            <a:ext cx="8539162" cy="4968875"/>
          </a:xfrm>
        </p:spPr>
        <p:txBody>
          <a:bodyPr/>
          <a:lstStyle/>
          <a:p>
            <a:pPr marL="80963" indent="0">
              <a:buFont typeface="Wingdings 2" charset="2"/>
              <a:buNone/>
            </a:pPr>
            <a:r>
              <a:rPr lang="zh-TW" altLang="en-US" sz="2800" b="1"/>
              <a:t>一、徵求計畫背景</a:t>
            </a:r>
          </a:p>
          <a:p>
            <a:pPr marL="80963" indent="0">
              <a:buFont typeface="Wingdings 2" charset="2"/>
              <a:buNone/>
            </a:pPr>
            <a:r>
              <a:rPr lang="zh-TW" altLang="en-US" sz="2800" b="1">
                <a:solidFill>
                  <a:srgbClr val="FF0000"/>
                </a:solidFill>
              </a:rPr>
              <a:t>心智</a:t>
            </a:r>
            <a:r>
              <a:rPr lang="zh-TW" altLang="en-US" sz="2800" b="1"/>
              <a:t>如何運作是人類亙古以來好奇的問題。</a:t>
            </a:r>
            <a:endParaRPr lang="en-US" altLang="zh-TW" sz="2800" b="1"/>
          </a:p>
          <a:p>
            <a:pPr marL="80963" indent="0">
              <a:buFont typeface="Wingdings 2" charset="2"/>
              <a:buNone/>
            </a:pPr>
            <a:r>
              <a:rPr lang="zh-TW" altLang="en-US" sz="2800" b="1"/>
              <a:t>二十世紀末由於</a:t>
            </a:r>
            <a:r>
              <a:rPr lang="zh-TW" altLang="en-US" sz="2800" b="1">
                <a:solidFill>
                  <a:srgbClr val="FF0000"/>
                </a:solidFill>
              </a:rPr>
              <a:t>認知神經科學</a:t>
            </a:r>
            <a:r>
              <a:rPr lang="zh-TW" altLang="en-US" sz="2800" b="1"/>
              <a:t>的進展，使得</a:t>
            </a:r>
            <a:r>
              <a:rPr lang="zh-TW" altLang="en-US" sz="2800" b="1">
                <a:solidFill>
                  <a:srgbClr val="FF0000"/>
                </a:solidFill>
              </a:rPr>
              <a:t>心智</a:t>
            </a:r>
            <a:r>
              <a:rPr lang="zh-TW" altLang="en-US" sz="2800" b="1"/>
              <a:t>問題研究邁入一個嶄新的境界。</a:t>
            </a:r>
            <a:endParaRPr lang="en-US" altLang="zh-TW" sz="2800" b="1"/>
          </a:p>
          <a:p>
            <a:pPr marL="80963" indent="0">
              <a:buFont typeface="Wingdings 2" charset="2"/>
              <a:buNone/>
            </a:pPr>
            <a:r>
              <a:rPr lang="zh-TW" altLang="en-US" sz="2800" b="1"/>
              <a:t>日新月異的</a:t>
            </a:r>
            <a:r>
              <a:rPr lang="zh-TW" altLang="en-US" sz="2800" b="1">
                <a:solidFill>
                  <a:srgbClr val="FF0000"/>
                </a:solidFill>
              </a:rPr>
              <a:t>腦部活動偵測與刺激技術</a:t>
            </a:r>
            <a:r>
              <a:rPr lang="zh-TW" altLang="en-US" sz="2800" b="1"/>
              <a:t>使研究人類</a:t>
            </a:r>
            <a:r>
              <a:rPr lang="zh-TW" altLang="en-US" sz="2800" b="1">
                <a:solidFill>
                  <a:srgbClr val="FF0000"/>
                </a:solidFill>
              </a:rPr>
              <a:t>心智</a:t>
            </a:r>
            <a:r>
              <a:rPr lang="zh-TW" altLang="en-US" sz="2800" b="1"/>
              <a:t>活動的大腦機制成為可能。</a:t>
            </a:r>
            <a:endParaRPr lang="en-US" altLang="zh-TW" sz="2800" b="1"/>
          </a:p>
          <a:p>
            <a:pPr marL="80963" indent="0">
              <a:buFont typeface="Wingdings 2" charset="2"/>
              <a:buNone/>
            </a:pPr>
            <a:r>
              <a:rPr lang="zh-TW" altLang="en-US" sz="2800" b="1"/>
              <a:t>研究主題逐步從</a:t>
            </a:r>
            <a:r>
              <a:rPr lang="zh-TW" altLang="en-US" sz="2800" b="1">
                <a:solidFill>
                  <a:srgbClr val="FF0000"/>
                </a:solidFill>
              </a:rPr>
              <a:t>認知</a:t>
            </a:r>
            <a:r>
              <a:rPr lang="en-US" altLang="zh-TW" sz="2800" b="1"/>
              <a:t>(cognition)</a:t>
            </a:r>
            <a:r>
              <a:rPr lang="zh-TW" altLang="en-US" sz="2800" b="1"/>
              <a:t>擴及到</a:t>
            </a:r>
            <a:r>
              <a:rPr lang="zh-TW" altLang="en-US" sz="2800" b="1">
                <a:solidFill>
                  <a:srgbClr val="FF0000"/>
                </a:solidFill>
              </a:rPr>
              <a:t>情緒</a:t>
            </a:r>
            <a:r>
              <a:rPr lang="en-US" altLang="zh-TW" sz="2800" b="1"/>
              <a:t>(emotion)</a:t>
            </a:r>
            <a:r>
              <a:rPr lang="zh-TW" altLang="en-US" sz="2800" b="1"/>
              <a:t>與</a:t>
            </a:r>
            <a:r>
              <a:rPr lang="zh-TW" altLang="en-US" sz="2800" b="1">
                <a:solidFill>
                  <a:srgbClr val="FF0000"/>
                </a:solidFill>
              </a:rPr>
              <a:t>意圖</a:t>
            </a:r>
            <a:r>
              <a:rPr lang="en-US" altLang="zh-TW" sz="2800" b="1"/>
              <a:t>(intention)</a:t>
            </a:r>
            <a:r>
              <a:rPr lang="zh-TW" altLang="en-US" sz="2800" b="1"/>
              <a:t>，甚至涉及到</a:t>
            </a:r>
            <a:r>
              <a:rPr lang="zh-TW" altLang="en-US" sz="2800" b="1">
                <a:solidFill>
                  <a:srgbClr val="FF0000"/>
                </a:solidFill>
              </a:rPr>
              <a:t>美感</a:t>
            </a:r>
            <a:r>
              <a:rPr lang="zh-TW" altLang="en-US" sz="2800" b="1"/>
              <a:t>、</a:t>
            </a:r>
            <a:r>
              <a:rPr lang="zh-TW" altLang="en-US" sz="2800" b="1">
                <a:solidFill>
                  <a:srgbClr val="FF0000"/>
                </a:solidFill>
              </a:rPr>
              <a:t>信仰</a:t>
            </a:r>
            <a:r>
              <a:rPr lang="zh-TW" altLang="en-US" sz="2800" b="1"/>
              <a:t>、</a:t>
            </a:r>
            <a:r>
              <a:rPr lang="zh-TW" altLang="en-US" sz="2800" b="1">
                <a:solidFill>
                  <a:srgbClr val="FF0000"/>
                </a:solidFill>
              </a:rPr>
              <a:t>偏見</a:t>
            </a:r>
            <a:r>
              <a:rPr lang="zh-TW" altLang="en-US" sz="2800" b="1"/>
              <a:t>、</a:t>
            </a:r>
            <a:r>
              <a:rPr lang="zh-TW" altLang="en-US" sz="2800" b="1">
                <a:solidFill>
                  <a:srgbClr val="FF0000"/>
                </a:solidFill>
              </a:rPr>
              <a:t>道德</a:t>
            </a:r>
            <a:r>
              <a:rPr lang="zh-TW" altLang="en-US" sz="2800" b="1"/>
              <a:t>、</a:t>
            </a:r>
            <a:r>
              <a:rPr lang="zh-TW" altLang="en-US" sz="2800" b="1">
                <a:solidFill>
                  <a:srgbClr val="FF0000"/>
                </a:solidFill>
              </a:rPr>
              <a:t>犧牲</a:t>
            </a:r>
            <a:r>
              <a:rPr lang="zh-TW" altLang="en-US" sz="2800" b="1"/>
              <a:t>、</a:t>
            </a:r>
            <a:r>
              <a:rPr lang="zh-TW" altLang="en-US" sz="2800" b="1">
                <a:solidFill>
                  <a:srgbClr val="FF0000"/>
                </a:solidFill>
              </a:rPr>
              <a:t>熱忱</a:t>
            </a:r>
            <a:r>
              <a:rPr lang="zh-TW" altLang="en-US" sz="2800" b="1"/>
              <a:t>以及</a:t>
            </a:r>
            <a:r>
              <a:rPr lang="zh-TW" altLang="en-US" sz="2800" b="1">
                <a:solidFill>
                  <a:srgbClr val="FF0000"/>
                </a:solidFill>
              </a:rPr>
              <a:t>意識狀態</a:t>
            </a:r>
            <a:r>
              <a:rPr lang="zh-TW" altLang="en-US" sz="2800" b="1"/>
              <a:t>等過去較難處理的高層運作。促成這樣發展的原因有二：</a:t>
            </a:r>
          </a:p>
        </p:txBody>
      </p:sp>
    </p:spTree>
    <p:custDataLst>
      <p:tags r:id="rId1"/>
    </p:custDataLst>
    <p:extLst>
      <p:ext uri="{BB962C8B-B14F-4D97-AF65-F5344CB8AC3E}">
        <p14:creationId xmlns:p14="http://schemas.microsoft.com/office/powerpoint/2010/main" val="1493639800"/>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188640"/>
            <a:ext cx="8640960" cy="1008112"/>
          </a:xfrm>
        </p:spPr>
        <p:txBody>
          <a:bodyPr>
            <a:normAutofit fontScale="90000"/>
          </a:bodyPr>
          <a:lstStyle/>
          <a:p>
            <a:pPr>
              <a:defRPr/>
            </a:pPr>
            <a:r>
              <a:rPr lang="zh-TW" altLang="en-US" b="1" dirty="0"/>
              <a:t>行政院國家科學</a:t>
            </a:r>
            <a:r>
              <a:rPr lang="zh-TW" altLang="en-US" b="1" dirty="0" smtClean="0"/>
              <a:t>委員會</a:t>
            </a:r>
            <a:r>
              <a:rPr lang="en-US" altLang="zh-TW" sz="2700" b="1" dirty="0">
                <a:solidFill>
                  <a:srgbClr val="1A04BC"/>
                </a:solidFill>
              </a:rPr>
              <a:t>101 </a:t>
            </a:r>
            <a:r>
              <a:rPr lang="zh-TW" altLang="en-US" sz="2700" b="1" dirty="0">
                <a:solidFill>
                  <a:srgbClr val="1A04BC"/>
                </a:solidFill>
              </a:rPr>
              <a:t>年</a:t>
            </a:r>
            <a:r>
              <a:rPr lang="en-US" altLang="zh-TW" sz="2700" b="1" dirty="0">
                <a:solidFill>
                  <a:srgbClr val="1A04BC"/>
                </a:solidFill>
              </a:rPr>
              <a:t>4 </a:t>
            </a:r>
            <a:r>
              <a:rPr lang="zh-TW" altLang="en-US" sz="2700" b="1" dirty="0">
                <a:solidFill>
                  <a:srgbClr val="1A04BC"/>
                </a:solidFill>
              </a:rPr>
              <a:t>月</a:t>
            </a:r>
            <a:r>
              <a:rPr lang="en-US" altLang="zh-TW" sz="2700" b="1" dirty="0">
                <a:solidFill>
                  <a:srgbClr val="1A04BC"/>
                </a:solidFill>
              </a:rPr>
              <a:t>12 </a:t>
            </a:r>
            <a:r>
              <a:rPr lang="zh-TW" altLang="en-US" sz="2700" b="1" dirty="0">
                <a:solidFill>
                  <a:srgbClr val="1A04BC"/>
                </a:solidFill>
              </a:rPr>
              <a:t>日</a:t>
            </a:r>
            <a:r>
              <a:rPr lang="zh-TW" altLang="en-US" sz="2700" b="1" dirty="0" smtClean="0">
                <a:solidFill>
                  <a:srgbClr val="1A04BC"/>
                </a:solidFill>
              </a:rPr>
              <a:t>修正版</a:t>
            </a:r>
            <a:r>
              <a:rPr lang="zh-TW" altLang="en-US" b="1" dirty="0"/>
              <a:t/>
            </a:r>
            <a:br>
              <a:rPr lang="zh-TW" altLang="en-US" b="1" dirty="0"/>
            </a:br>
            <a:r>
              <a:rPr lang="zh-TW" altLang="en-US" b="1" dirty="0"/>
              <a:t>「心智科學腦影像研究計畫」徵求</a:t>
            </a:r>
            <a:r>
              <a:rPr lang="zh-TW" altLang="en-US" b="1" dirty="0" smtClean="0"/>
              <a:t>公告</a:t>
            </a:r>
            <a:endParaRPr lang="zh-TW" altLang="en-US" dirty="0"/>
          </a:p>
        </p:txBody>
      </p:sp>
      <p:sp>
        <p:nvSpPr>
          <p:cNvPr id="134146" name="內容版面配置區 2"/>
          <p:cNvSpPr>
            <a:spLocks noGrp="1"/>
          </p:cNvSpPr>
          <p:nvPr>
            <p:ph idx="1"/>
          </p:nvPr>
        </p:nvSpPr>
        <p:spPr>
          <a:xfrm>
            <a:off x="179388" y="1412875"/>
            <a:ext cx="8964612" cy="5329238"/>
          </a:xfrm>
        </p:spPr>
        <p:txBody>
          <a:bodyPr/>
          <a:lstStyle/>
          <a:p>
            <a:pPr marL="80963" indent="0">
              <a:buFont typeface="Wingdings 2" charset="2"/>
              <a:buNone/>
            </a:pPr>
            <a:r>
              <a:rPr lang="zh-TW" altLang="en-US" sz="2800" b="1"/>
              <a:t>一方面是因為</a:t>
            </a:r>
            <a:r>
              <a:rPr lang="zh-TW" altLang="en-US" sz="2800" b="1">
                <a:solidFill>
                  <a:srgbClr val="FF0000"/>
                </a:solidFill>
              </a:rPr>
              <a:t>腦部活動</a:t>
            </a:r>
            <a:r>
              <a:rPr lang="zh-TW" altLang="en-US" sz="2800" b="1"/>
              <a:t>為高層心智運作提供了新的客觀量測指標，使得各式假設得到更充分科學驗證的機會。</a:t>
            </a:r>
            <a:endParaRPr lang="en-US" altLang="zh-TW" sz="2800" b="1"/>
          </a:p>
          <a:p>
            <a:pPr marL="80963" indent="0">
              <a:buFont typeface="Wingdings 2" charset="2"/>
              <a:buNone/>
            </a:pPr>
            <a:r>
              <a:rPr lang="zh-TW" altLang="en-US" sz="2800" b="1"/>
              <a:t>另一方面，</a:t>
            </a:r>
            <a:r>
              <a:rPr lang="zh-TW" altLang="en-US" sz="2800" b="1">
                <a:solidFill>
                  <a:srgbClr val="FF0000"/>
                </a:solidFill>
              </a:rPr>
              <a:t>腦影像研究</a:t>
            </a:r>
            <a:r>
              <a:rPr lang="zh-TW" altLang="en-US" sz="2800" b="1"/>
              <a:t>使得許多人文社會科學的理論得以與腦科學豐富的資料結合，相互佐證與啟發，收到左右逢源的效果。</a:t>
            </a:r>
          </a:p>
          <a:p>
            <a:pPr marL="80963" indent="0">
              <a:buFont typeface="Wingdings 2" charset="2"/>
              <a:buNone/>
            </a:pPr>
            <a:r>
              <a:rPr lang="zh-TW" altLang="en-US" sz="2800" b="1"/>
              <a:t>此類跨領域的整合性研究已經逐漸從心理學擴展到</a:t>
            </a:r>
            <a:r>
              <a:rPr lang="zh-TW" altLang="en-US" sz="2800" b="1">
                <a:solidFill>
                  <a:srgbClr val="1A04BC"/>
                </a:solidFill>
              </a:rPr>
              <a:t>語言學、社會學、經濟學、教育學、法律學、政治學、人類學、藝術、哲學、甚至宗教神學</a:t>
            </a:r>
            <a:r>
              <a:rPr lang="zh-TW" altLang="en-US" sz="2800" b="1"/>
              <a:t>等領域。</a:t>
            </a:r>
            <a:endParaRPr lang="en-US" altLang="zh-TW" sz="2800" b="1"/>
          </a:p>
          <a:p>
            <a:pPr marL="80963" indent="0">
              <a:buFont typeface="Wingdings 2" charset="2"/>
              <a:buNone/>
            </a:pPr>
            <a:r>
              <a:rPr lang="zh-TW" altLang="en-US" sz="2800" b="1"/>
              <a:t>由此可見</a:t>
            </a:r>
            <a:r>
              <a:rPr lang="zh-TW" altLang="en-US" sz="2800" b="1">
                <a:solidFill>
                  <a:srgbClr val="FF0000"/>
                </a:solidFill>
              </a:rPr>
              <a:t>腦影像研究</a:t>
            </a:r>
            <a:r>
              <a:rPr lang="zh-TW" altLang="en-US" sz="2800" b="1"/>
              <a:t>在人文與社會科學中扮演的角色日形重要，將可能成為二十一世紀人文與社會科學研究中不可或缺的一個新場域，因此學術先進國家莫不積極推動此類研究。</a:t>
            </a:r>
          </a:p>
        </p:txBody>
      </p:sp>
    </p:spTree>
    <p:custDataLst>
      <p:tags r:id="rId1"/>
    </p:custDataLst>
    <p:extLst>
      <p:ext uri="{BB962C8B-B14F-4D97-AF65-F5344CB8AC3E}">
        <p14:creationId xmlns:p14="http://schemas.microsoft.com/office/powerpoint/2010/main" val="1667768817"/>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24013" y="14001"/>
            <a:ext cx="8683625" cy="1296988"/>
          </a:xfrm>
        </p:spPr>
        <p:txBody>
          <a:bodyPr>
            <a:normAutofit fontScale="90000"/>
          </a:bodyPr>
          <a:lstStyle/>
          <a:p>
            <a:pPr>
              <a:defRPr/>
            </a:pPr>
            <a:r>
              <a:rPr lang="zh-TW" altLang="en-US" b="1" dirty="0" smtClean="0"/>
              <a:t>科技部</a:t>
            </a:r>
            <a:r>
              <a:rPr lang="en-US" altLang="zh-TW" b="1" dirty="0" smtClean="0"/>
              <a:t>105 </a:t>
            </a:r>
            <a:r>
              <a:rPr lang="zh-TW" altLang="en-US" b="1" dirty="0"/>
              <a:t>年度「心智科學腦影像研究計畫」徵求</a:t>
            </a:r>
            <a:r>
              <a:rPr lang="zh-TW" altLang="en-US" b="1" dirty="0" smtClean="0"/>
              <a:t>公告</a:t>
            </a:r>
            <a:r>
              <a:rPr lang="en-US" altLang="zh-TW" b="1" dirty="0" smtClean="0"/>
              <a:t>      104</a:t>
            </a:r>
            <a:r>
              <a:rPr lang="zh-TW" altLang="en-US" b="1" dirty="0" smtClean="0"/>
              <a:t>年</a:t>
            </a:r>
            <a:r>
              <a:rPr lang="en-US" altLang="zh-TW" b="1" dirty="0" smtClean="0"/>
              <a:t>4</a:t>
            </a:r>
            <a:r>
              <a:rPr lang="zh-TW" altLang="en-US" b="1" dirty="0" smtClean="0"/>
              <a:t>月</a:t>
            </a:r>
            <a:r>
              <a:rPr lang="en-US" altLang="zh-TW" b="1" dirty="0" smtClean="0"/>
              <a:t>28</a:t>
            </a:r>
            <a:r>
              <a:rPr lang="zh-TW" altLang="en-US" b="1" dirty="0" smtClean="0"/>
              <a:t>日</a:t>
            </a:r>
            <a:endParaRPr lang="zh-TW" altLang="en-US" b="1" dirty="0"/>
          </a:p>
        </p:txBody>
      </p:sp>
      <p:sp>
        <p:nvSpPr>
          <p:cNvPr id="133122" name="內容版面配置區 2"/>
          <p:cNvSpPr>
            <a:spLocks noGrp="1"/>
          </p:cNvSpPr>
          <p:nvPr>
            <p:ph idx="1"/>
          </p:nvPr>
        </p:nvSpPr>
        <p:spPr>
          <a:xfrm>
            <a:off x="260364" y="1412776"/>
            <a:ext cx="8610922" cy="5040288"/>
          </a:xfrm>
        </p:spPr>
        <p:txBody>
          <a:bodyPr/>
          <a:lstStyle/>
          <a:p>
            <a:pPr marL="80963" indent="0">
              <a:buFont typeface="Wingdings 2" charset="2"/>
              <a:buNone/>
            </a:pPr>
            <a:r>
              <a:rPr lang="zh-TW" altLang="en-US" sz="2800" b="1" dirty="0"/>
              <a:t>一、徵求計畫背景</a:t>
            </a:r>
          </a:p>
          <a:p>
            <a:pPr marL="80963" indent="0">
              <a:buNone/>
            </a:pPr>
            <a:r>
              <a:rPr lang="zh-TW" altLang="en-US" sz="2800" b="1" dirty="0"/>
              <a:t>身體與心靈的關係，向年來深受學術關注，此一重大議題的探討已經逐漸集中到</a:t>
            </a:r>
            <a:r>
              <a:rPr lang="zh-TW" altLang="en-US" sz="2800" b="1" dirty="0" smtClean="0">
                <a:solidFill>
                  <a:srgbClr val="FF0000"/>
                </a:solidFill>
              </a:rPr>
              <a:t>腦</a:t>
            </a:r>
            <a:r>
              <a:rPr lang="zh-TW" altLang="en-US" sz="2800" b="1" dirty="0" smtClean="0"/>
              <a:t>與</a:t>
            </a:r>
            <a:r>
              <a:rPr lang="zh-TW" altLang="en-US" sz="2800" b="1" dirty="0">
                <a:solidFill>
                  <a:srgbClr val="FF0000"/>
                </a:solidFill>
              </a:rPr>
              <a:t>心智</a:t>
            </a:r>
            <a:r>
              <a:rPr lang="zh-TW" altLang="en-US" sz="2800" b="1" dirty="0"/>
              <a:t>間的互動</a:t>
            </a:r>
            <a:r>
              <a:rPr lang="zh-TW" altLang="en-US" sz="2800" b="1" dirty="0" smtClean="0"/>
              <a:t>。</a:t>
            </a:r>
            <a:endParaRPr lang="en-US" altLang="zh-TW" sz="2800" b="1" dirty="0" smtClean="0"/>
          </a:p>
          <a:p>
            <a:pPr marL="80963" indent="0">
              <a:buNone/>
            </a:pPr>
            <a:r>
              <a:rPr lang="zh-TW" altLang="en-US" sz="2800" b="1" dirty="0" smtClean="0"/>
              <a:t>由於</a:t>
            </a:r>
            <a:r>
              <a:rPr lang="zh-TW" altLang="en-US" sz="2800" b="1" dirty="0"/>
              <a:t>測量</a:t>
            </a:r>
            <a:r>
              <a:rPr lang="en-US" altLang="zh-TW" sz="2800" b="1" dirty="0"/>
              <a:t>[</a:t>
            </a:r>
            <a:r>
              <a:rPr lang="zh-TW" altLang="en-US" sz="2800" b="1" dirty="0"/>
              <a:t>與操弄</a:t>
            </a:r>
            <a:r>
              <a:rPr lang="en-US" altLang="zh-TW" sz="2800" b="1" dirty="0"/>
              <a:t>]</a:t>
            </a:r>
            <a:r>
              <a:rPr lang="zh-TW" altLang="en-US" sz="2800" b="1" dirty="0"/>
              <a:t>人腦活動的技術日趨成熟，使得人類探討心智的</a:t>
            </a:r>
            <a:r>
              <a:rPr lang="zh-TW" altLang="en-US" sz="2800" b="1" dirty="0" smtClean="0"/>
              <a:t>神經機制</a:t>
            </a:r>
            <a:r>
              <a:rPr lang="zh-TW" altLang="en-US" sz="2800" b="1" dirty="0"/>
              <a:t>在上世紀末有了突破性的進展。</a:t>
            </a:r>
          </a:p>
          <a:p>
            <a:pPr marL="80963" indent="0">
              <a:buNone/>
            </a:pPr>
            <a:r>
              <a:rPr lang="zh-TW" altLang="en-US" sz="2800" b="1" dirty="0"/>
              <a:t>研究心智與腦功能的關係，</a:t>
            </a:r>
          </a:p>
          <a:p>
            <a:pPr marL="80963" indent="0">
              <a:buNone/>
            </a:pPr>
            <a:r>
              <a:rPr lang="zh-TW" altLang="en-US" sz="2800" b="1" dirty="0"/>
              <a:t>一方面提供了</a:t>
            </a:r>
            <a:r>
              <a:rPr lang="zh-TW" altLang="en-US" sz="2800" b="1" dirty="0">
                <a:solidFill>
                  <a:srgbClr val="FF0000"/>
                </a:solidFill>
              </a:rPr>
              <a:t>行為</a:t>
            </a:r>
            <a:r>
              <a:rPr lang="zh-TW" altLang="en-US" sz="2800" b="1" dirty="0"/>
              <a:t>以</a:t>
            </a:r>
            <a:r>
              <a:rPr lang="zh-TW" altLang="en-US" sz="2800" b="1" dirty="0" smtClean="0"/>
              <a:t>外量</a:t>
            </a:r>
            <a:r>
              <a:rPr lang="zh-TW" altLang="en-US" sz="2800" b="1" dirty="0"/>
              <a:t>測心智的客觀指標</a:t>
            </a:r>
            <a:r>
              <a:rPr lang="en-US" altLang="zh-TW" sz="2800" b="1" dirty="0"/>
              <a:t>—</a:t>
            </a:r>
            <a:r>
              <a:rPr lang="zh-TW" altLang="en-US" sz="2800" b="1" dirty="0">
                <a:solidFill>
                  <a:srgbClr val="FF0000"/>
                </a:solidFill>
              </a:rPr>
              <a:t>神經活動</a:t>
            </a:r>
            <a:r>
              <a:rPr lang="zh-TW" altLang="en-US" sz="2800" b="1" dirty="0"/>
              <a:t>，使研究者對人類心中主觀感受的表述得以藉助匯聚性證據</a:t>
            </a:r>
            <a:r>
              <a:rPr lang="en-US" altLang="zh-TW" sz="2800" b="1" dirty="0"/>
              <a:t>(convergent data)</a:t>
            </a:r>
            <a:r>
              <a:rPr lang="zh-TW" altLang="en-US" sz="2800" b="1" dirty="0"/>
              <a:t>加以驗證；</a:t>
            </a:r>
          </a:p>
          <a:p>
            <a:pPr marL="80963" indent="0">
              <a:buNone/>
            </a:pPr>
            <a:r>
              <a:rPr lang="zh-TW" altLang="en-US" sz="2800" b="1" dirty="0"/>
              <a:t>另一方面也使許多探討心智活動的</a:t>
            </a:r>
            <a:r>
              <a:rPr lang="zh-TW" altLang="en-US" sz="2800" b="1" dirty="0">
                <a:solidFill>
                  <a:srgbClr val="FF0000"/>
                </a:solidFill>
              </a:rPr>
              <a:t>人文社會科學</a:t>
            </a:r>
            <a:r>
              <a:rPr lang="zh-TW" altLang="en-US" sz="2800" b="1" dirty="0"/>
              <a:t>理論可與</a:t>
            </a:r>
            <a:r>
              <a:rPr lang="zh-TW" altLang="en-US" sz="2800" b="1" dirty="0">
                <a:solidFill>
                  <a:srgbClr val="FF0000"/>
                </a:solidFill>
              </a:rPr>
              <a:t>腦科學</a:t>
            </a:r>
            <a:r>
              <a:rPr lang="zh-TW" altLang="en-US" sz="2800" b="1" dirty="0"/>
              <a:t>理論互相激盪啟發，得到左右逢源的效果。</a:t>
            </a:r>
          </a:p>
        </p:txBody>
      </p:sp>
    </p:spTree>
    <p:custDataLst>
      <p:tags r:id="rId1"/>
    </p:custDataLst>
    <p:extLst>
      <p:ext uri="{BB962C8B-B14F-4D97-AF65-F5344CB8AC3E}">
        <p14:creationId xmlns:p14="http://schemas.microsoft.com/office/powerpoint/2010/main" val="179547971"/>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24013" y="14001"/>
            <a:ext cx="8683625" cy="1296988"/>
          </a:xfrm>
        </p:spPr>
        <p:txBody>
          <a:bodyPr>
            <a:normAutofit fontScale="90000"/>
          </a:bodyPr>
          <a:lstStyle/>
          <a:p>
            <a:pPr>
              <a:defRPr/>
            </a:pPr>
            <a:r>
              <a:rPr lang="zh-TW" altLang="en-US" b="1" dirty="0" smtClean="0"/>
              <a:t>科技部</a:t>
            </a:r>
            <a:r>
              <a:rPr lang="en-US" altLang="zh-TW" b="1" dirty="0" smtClean="0"/>
              <a:t>105 </a:t>
            </a:r>
            <a:r>
              <a:rPr lang="zh-TW" altLang="en-US" b="1" dirty="0"/>
              <a:t>年度「心智科學腦影像研究計畫」徵求</a:t>
            </a:r>
            <a:r>
              <a:rPr lang="zh-TW" altLang="en-US" b="1" dirty="0" smtClean="0"/>
              <a:t>公告</a:t>
            </a:r>
            <a:r>
              <a:rPr lang="en-US" altLang="zh-TW" b="1" dirty="0" smtClean="0"/>
              <a:t>      104</a:t>
            </a:r>
            <a:r>
              <a:rPr lang="zh-TW" altLang="en-US" b="1" dirty="0" smtClean="0"/>
              <a:t>年</a:t>
            </a:r>
            <a:r>
              <a:rPr lang="en-US" altLang="zh-TW" b="1" dirty="0" smtClean="0"/>
              <a:t>4</a:t>
            </a:r>
            <a:r>
              <a:rPr lang="zh-TW" altLang="en-US" b="1" dirty="0" smtClean="0"/>
              <a:t>月</a:t>
            </a:r>
            <a:r>
              <a:rPr lang="en-US" altLang="zh-TW" b="1" dirty="0" smtClean="0"/>
              <a:t>28</a:t>
            </a:r>
            <a:r>
              <a:rPr lang="zh-TW" altLang="en-US" b="1" dirty="0" smtClean="0"/>
              <a:t>日</a:t>
            </a:r>
            <a:endParaRPr lang="zh-TW" altLang="en-US" b="1" dirty="0"/>
          </a:p>
        </p:txBody>
      </p:sp>
      <p:sp>
        <p:nvSpPr>
          <p:cNvPr id="133122" name="內容版面配置區 2"/>
          <p:cNvSpPr>
            <a:spLocks noGrp="1"/>
          </p:cNvSpPr>
          <p:nvPr>
            <p:ph idx="1"/>
          </p:nvPr>
        </p:nvSpPr>
        <p:spPr>
          <a:xfrm>
            <a:off x="971600" y="1484784"/>
            <a:ext cx="7899686" cy="4968280"/>
          </a:xfrm>
        </p:spPr>
        <p:txBody>
          <a:bodyPr/>
          <a:lstStyle/>
          <a:p>
            <a:pPr marL="80963" indent="0">
              <a:buNone/>
            </a:pPr>
            <a:r>
              <a:rPr lang="zh-TW" altLang="en-US" sz="2800" b="1" dirty="0"/>
              <a:t>利用腦科學儀器探討心智運作的</a:t>
            </a:r>
            <a:r>
              <a:rPr lang="zh-TW" altLang="en-US" sz="2800" b="1" dirty="0" smtClean="0"/>
              <a:t>研究</a:t>
            </a:r>
            <a:r>
              <a:rPr lang="zh-TW" altLang="en-US" sz="2800" b="1" dirty="0"/>
              <a:t>取向從心理學出發，目前已經擴展到人文社會科學許多其他領域，諸如語言學、經濟學、教育學、社會學、法律學、政治學、人類學、哲學、宗教與神學、甚至音樂與藝術； </a:t>
            </a:r>
          </a:p>
          <a:p>
            <a:pPr marL="80963" indent="0">
              <a:buNone/>
            </a:pPr>
            <a:r>
              <a:rPr lang="zh-TW" altLang="en-US" sz="2800" b="1" dirty="0"/>
              <a:t>研究主題涵蓋</a:t>
            </a:r>
            <a:r>
              <a:rPr lang="zh-TW" altLang="en-US" sz="2800" b="1" dirty="0">
                <a:solidFill>
                  <a:srgbClr val="FF0000"/>
                </a:solidFill>
              </a:rPr>
              <a:t>認知</a:t>
            </a:r>
            <a:r>
              <a:rPr lang="en-US" altLang="zh-TW" sz="2800" b="1" dirty="0"/>
              <a:t>(cognition)</a:t>
            </a:r>
            <a:r>
              <a:rPr lang="zh-TW" altLang="en-US" sz="2800" b="1" dirty="0"/>
              <a:t>、</a:t>
            </a:r>
            <a:r>
              <a:rPr lang="zh-TW" altLang="en-US" sz="2800" b="1" dirty="0">
                <a:solidFill>
                  <a:srgbClr val="FF0000"/>
                </a:solidFill>
              </a:rPr>
              <a:t>情緒</a:t>
            </a:r>
            <a:r>
              <a:rPr lang="en-US" altLang="zh-TW" sz="2800" b="1" dirty="0"/>
              <a:t>(emotion)</a:t>
            </a:r>
            <a:r>
              <a:rPr lang="zh-TW" altLang="en-US" sz="2800" b="1" dirty="0"/>
              <a:t>與</a:t>
            </a:r>
            <a:r>
              <a:rPr lang="zh-TW" altLang="en-US" sz="2800" b="1" dirty="0">
                <a:solidFill>
                  <a:srgbClr val="FF0000"/>
                </a:solidFill>
              </a:rPr>
              <a:t>意志</a:t>
            </a:r>
            <a:r>
              <a:rPr lang="en-US" altLang="zh-TW" sz="2800" b="1" dirty="0"/>
              <a:t>(volition)</a:t>
            </a:r>
            <a:r>
              <a:rPr lang="zh-TW" altLang="en-US" sz="2800" b="1" dirty="0"/>
              <a:t>，並涉及到</a:t>
            </a:r>
            <a:r>
              <a:rPr lang="zh-TW" altLang="en-US" sz="2800" b="1" dirty="0">
                <a:solidFill>
                  <a:srgbClr val="FF0000"/>
                </a:solidFill>
              </a:rPr>
              <a:t>愛憎、美感、</a:t>
            </a:r>
            <a:r>
              <a:rPr lang="zh-TW" altLang="en-US" sz="2800" b="1" dirty="0" smtClean="0">
                <a:solidFill>
                  <a:srgbClr val="FF0000"/>
                </a:solidFill>
              </a:rPr>
              <a:t>信仰</a:t>
            </a:r>
            <a:r>
              <a:rPr lang="zh-TW" altLang="en-US" sz="2800" b="1" dirty="0">
                <a:solidFill>
                  <a:srgbClr val="FF0000"/>
                </a:solidFill>
              </a:rPr>
              <a:t>、偏見、道德、犧牲</a:t>
            </a:r>
            <a:r>
              <a:rPr lang="zh-TW" altLang="en-US" sz="2800" b="1" dirty="0"/>
              <a:t>等有意識或無意識的複雜歷程</a:t>
            </a:r>
            <a:r>
              <a:rPr lang="zh-TW" altLang="en-US" sz="2800" b="1" dirty="0" smtClean="0"/>
              <a:t>。</a:t>
            </a:r>
            <a:endParaRPr lang="en-US" altLang="zh-TW" sz="2800" b="1" dirty="0" smtClean="0"/>
          </a:p>
          <a:p>
            <a:pPr marL="80963" indent="0">
              <a:buNone/>
            </a:pPr>
            <a:r>
              <a:rPr lang="zh-TW" altLang="en-US" sz="2800" b="1" dirty="0" smtClean="0"/>
              <a:t>審度</a:t>
            </a:r>
            <a:r>
              <a:rPr lang="zh-TW" altLang="en-US" sz="2800" b="1" dirty="0"/>
              <a:t>目前國際學術發展，腦功能 研究將成為二十一世紀人文社會科學中一個不可或缺的新領域。</a:t>
            </a:r>
          </a:p>
        </p:txBody>
      </p:sp>
    </p:spTree>
    <p:custDataLst>
      <p:tags r:id="rId1"/>
    </p:custDataLst>
    <p:extLst>
      <p:ext uri="{BB962C8B-B14F-4D97-AF65-F5344CB8AC3E}">
        <p14:creationId xmlns:p14="http://schemas.microsoft.com/office/powerpoint/2010/main" val="448224562"/>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0" y="607685"/>
            <a:ext cx="9144000" cy="5642629"/>
          </a:xfrm>
          <a:prstGeom prst="rect">
            <a:avLst/>
          </a:prstGeom>
        </p:spPr>
      </p:pic>
    </p:spTree>
    <p:extLst>
      <p:ext uri="{BB962C8B-B14F-4D97-AF65-F5344CB8AC3E}">
        <p14:creationId xmlns:p14="http://schemas.microsoft.com/office/powerpoint/2010/main" val="1514329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0825" y="26988"/>
            <a:ext cx="8497888" cy="1143000"/>
          </a:xfrm>
        </p:spPr>
        <p:txBody>
          <a:bodyPr>
            <a:noAutofit/>
          </a:bodyPr>
          <a:lstStyle/>
          <a:p>
            <a:pPr>
              <a:defRPr/>
            </a:pPr>
            <a:r>
              <a:rPr lang="en-US" altLang="en-US" sz="2400" b="1">
                <a:solidFill>
                  <a:schemeClr val="tx1"/>
                </a:solidFill>
                <a:effectLst>
                  <a:outerShdw blurRad="38100" dist="38100" dir="2700000" algn="tl">
                    <a:srgbClr val="C0C0C0"/>
                  </a:outerShdw>
                </a:effectLst>
                <a:ea typeface="微軟正黑體" charset="0"/>
              </a:rPr>
              <a:t>“Imaging Benevolence and Compassion: An Experiment with Meditation in Religious Education”.</a:t>
            </a:r>
            <a:endParaRPr lang="zh-TW" altLang="en-US" sz="2400">
              <a:effectLst>
                <a:outerShdw blurRad="38100" dist="38100" dir="2700000" algn="tl">
                  <a:srgbClr val="C0C0C0"/>
                </a:outerShdw>
              </a:effectLst>
            </a:endParaRPr>
          </a:p>
        </p:txBody>
      </p:sp>
      <p:sp>
        <p:nvSpPr>
          <p:cNvPr id="135170" name="內容版面配置區 2"/>
          <p:cNvSpPr>
            <a:spLocks noGrp="1"/>
          </p:cNvSpPr>
          <p:nvPr>
            <p:ph idx="1"/>
          </p:nvPr>
        </p:nvSpPr>
        <p:spPr>
          <a:xfrm>
            <a:off x="0" y="1125538"/>
            <a:ext cx="9036050" cy="5732462"/>
          </a:xfrm>
        </p:spPr>
        <p:txBody>
          <a:bodyPr/>
          <a:lstStyle/>
          <a:p>
            <a:pPr marL="80963" indent="0">
              <a:lnSpc>
                <a:spcPct val="80000"/>
              </a:lnSpc>
              <a:buFont typeface="Wingdings 2" charset="2"/>
              <a:buNone/>
            </a:pPr>
            <a:r>
              <a:rPr lang="en-US" altLang="zh-TW" sz="2000" b="1" dirty="0"/>
              <a:t>SP1</a:t>
            </a:r>
            <a:r>
              <a:rPr lang="zh-CN" altLang="en-US" sz="2000" b="1" dirty="0"/>
              <a:t>：</a:t>
            </a:r>
            <a:r>
              <a:rPr lang="en-US" altLang="zh-CN" sz="2000" b="1" dirty="0"/>
              <a:t>PI </a:t>
            </a:r>
            <a:r>
              <a:rPr lang="en-US" altLang="zh-TW" sz="2000" b="1" dirty="0"/>
              <a:t> </a:t>
            </a:r>
            <a:r>
              <a:rPr lang="zh-TW" altLang="en-US" sz="2000" b="1" dirty="0"/>
              <a:t>釋惠敏  </a:t>
            </a:r>
            <a:r>
              <a:rPr lang="en-US" altLang="zh-TW" sz="2000" b="1" dirty="0" err="1"/>
              <a:t>Huimin</a:t>
            </a:r>
            <a:r>
              <a:rPr lang="en-US" altLang="zh-TW" sz="2000" b="1" dirty="0"/>
              <a:t> </a:t>
            </a:r>
            <a:r>
              <a:rPr lang="en-US" altLang="zh-TW" sz="2000" b="1" dirty="0" err="1"/>
              <a:t>Bhikṣu</a:t>
            </a:r>
            <a:r>
              <a:rPr lang="en-US" altLang="zh-TW" sz="2000" b="1" dirty="0"/>
              <a:t>                               DILA</a:t>
            </a:r>
          </a:p>
          <a:p>
            <a:pPr marL="80963" indent="0">
              <a:lnSpc>
                <a:spcPct val="80000"/>
              </a:lnSpc>
              <a:buFont typeface="Wingdings 2" charset="2"/>
              <a:buNone/>
            </a:pPr>
            <a:r>
              <a:rPr lang="en-US" altLang="zh-TW" sz="2000" b="1" dirty="0"/>
              <a:t>1. </a:t>
            </a:r>
            <a:r>
              <a:rPr lang="zh-TW" altLang="en-US" sz="2000" b="1" dirty="0"/>
              <a:t>釋果鏡  </a:t>
            </a:r>
            <a:r>
              <a:rPr lang="en-US" altLang="zh-TW" sz="2000" b="1" dirty="0" err="1"/>
              <a:t>Guo-jing</a:t>
            </a:r>
            <a:r>
              <a:rPr lang="en-US" altLang="zh-TW" sz="2000" b="1" dirty="0"/>
              <a:t> Shih                                             DILA</a:t>
            </a:r>
          </a:p>
          <a:p>
            <a:pPr marL="80963" indent="0">
              <a:lnSpc>
                <a:spcPct val="80000"/>
              </a:lnSpc>
              <a:buFont typeface="Wingdings 2" charset="2"/>
              <a:buNone/>
            </a:pPr>
            <a:r>
              <a:rPr lang="en-US" altLang="zh-TW" sz="2000" b="1" dirty="0"/>
              <a:t>2. </a:t>
            </a:r>
            <a:r>
              <a:rPr lang="zh-TW" altLang="en-US" sz="2000" b="1" dirty="0"/>
              <a:t>張秋雲  </a:t>
            </a:r>
            <a:r>
              <a:rPr lang="en-US" altLang="zh-TW" sz="2000" b="1" dirty="0"/>
              <a:t>Chiu-Yun Chang</a:t>
            </a:r>
            <a:r>
              <a:rPr lang="en-GB" altLang="zh-TW" sz="2000" b="1" dirty="0"/>
              <a:t>                             Taipei Medical University</a:t>
            </a:r>
            <a:endParaRPr lang="en-US" altLang="zh-TW" sz="2000" b="1" dirty="0"/>
          </a:p>
          <a:p>
            <a:pPr marL="80963" indent="0">
              <a:lnSpc>
                <a:spcPct val="80000"/>
              </a:lnSpc>
              <a:buFont typeface="Wingdings 2" charset="2"/>
              <a:buNone/>
            </a:pPr>
            <a:r>
              <a:rPr lang="en-US" altLang="zh-TW" sz="2000" b="1" dirty="0"/>
              <a:t>3. </a:t>
            </a:r>
            <a:r>
              <a:rPr lang="zh-TW" altLang="en-US" sz="2000" b="1" dirty="0"/>
              <a:t>林仲志  </a:t>
            </a:r>
            <a:r>
              <a:rPr lang="en-US" altLang="zh-TW" sz="2000" b="1" dirty="0"/>
              <a:t>Chung-</a:t>
            </a:r>
            <a:r>
              <a:rPr lang="en-US" altLang="zh-TW" sz="2000" b="1" dirty="0" err="1"/>
              <a:t>Chih</a:t>
            </a:r>
            <a:r>
              <a:rPr lang="en-US" altLang="zh-TW" sz="2000" b="1" dirty="0"/>
              <a:t> Lin                                 </a:t>
            </a:r>
            <a:r>
              <a:rPr lang="en-GB" altLang="zh-TW" sz="2000" b="1" dirty="0"/>
              <a:t>Chang Gung University</a:t>
            </a:r>
            <a:endParaRPr lang="en-US" altLang="zh-TW" sz="2000" b="1" dirty="0"/>
          </a:p>
          <a:p>
            <a:pPr marL="80963" indent="0">
              <a:lnSpc>
                <a:spcPct val="80000"/>
              </a:lnSpc>
              <a:buFont typeface="Wingdings 2" charset="2"/>
              <a:buNone/>
            </a:pPr>
            <a:r>
              <a:rPr lang="en-US" altLang="zh-TW" sz="2000" b="1" dirty="0"/>
              <a:t>4. </a:t>
            </a:r>
            <a:r>
              <a:rPr lang="zh-TW" altLang="en-US" sz="2000" b="1" dirty="0"/>
              <a:t>法樂法師</a:t>
            </a:r>
            <a:r>
              <a:rPr lang="en-US" altLang="zh-TW" sz="2000" b="1" dirty="0"/>
              <a:t>Ven. </a:t>
            </a:r>
            <a:r>
              <a:rPr lang="en-US" altLang="zh-TW" sz="2000" b="1" dirty="0" err="1"/>
              <a:t>Dhammadinnā</a:t>
            </a:r>
            <a:r>
              <a:rPr lang="en-US" altLang="zh-TW" sz="2000" b="1" dirty="0"/>
              <a:t>                                  DILA</a:t>
            </a:r>
          </a:p>
          <a:p>
            <a:pPr marL="80963" indent="0">
              <a:lnSpc>
                <a:spcPct val="80000"/>
              </a:lnSpc>
              <a:buFont typeface="Wingdings 2" charset="2"/>
              <a:buNone/>
            </a:pPr>
            <a:r>
              <a:rPr lang="en-US" altLang="zh-TW" sz="2000" b="1" dirty="0"/>
              <a:t>----------------------------------------------------------------------------------------------</a:t>
            </a:r>
          </a:p>
          <a:p>
            <a:pPr marL="80963" indent="0">
              <a:lnSpc>
                <a:spcPct val="80000"/>
              </a:lnSpc>
              <a:buFont typeface="Wingdings 2" charset="2"/>
              <a:buNone/>
            </a:pPr>
            <a:r>
              <a:rPr lang="en-US" altLang="zh-TW" sz="2000" b="1" dirty="0"/>
              <a:t>SP2</a:t>
            </a:r>
            <a:r>
              <a:rPr lang="zh-CN" altLang="en-US" sz="2000" b="1" dirty="0"/>
              <a:t>：</a:t>
            </a:r>
            <a:r>
              <a:rPr lang="en-US" altLang="zh-CN" sz="2000" b="1" dirty="0"/>
              <a:t> PI  </a:t>
            </a:r>
            <a:r>
              <a:rPr lang="zh-TW" altLang="en-US" sz="2000" b="1" dirty="0"/>
              <a:t>杜正民  </a:t>
            </a:r>
            <a:r>
              <a:rPr lang="en-US" altLang="zh-TW" sz="2000" b="1" dirty="0" err="1"/>
              <a:t>Aming</a:t>
            </a:r>
            <a:r>
              <a:rPr lang="en-US" altLang="zh-TW" sz="2000" b="1" dirty="0"/>
              <a:t> </a:t>
            </a:r>
            <a:r>
              <a:rPr lang="en-US" altLang="zh-TW" sz="2000" b="1" dirty="0" err="1"/>
              <a:t>Tu</a:t>
            </a:r>
            <a:r>
              <a:rPr lang="en-US" altLang="zh-TW" sz="2000" b="1" dirty="0"/>
              <a:t>                                        DILA</a:t>
            </a:r>
          </a:p>
          <a:p>
            <a:pPr marL="80963" indent="0">
              <a:lnSpc>
                <a:spcPct val="80000"/>
              </a:lnSpc>
              <a:buFont typeface="Wingdings 2" charset="2"/>
              <a:buNone/>
            </a:pPr>
            <a:r>
              <a:rPr lang="en-US" altLang="zh-CN" sz="2000" b="1" dirty="0"/>
              <a:t>1.</a:t>
            </a:r>
            <a:r>
              <a:rPr lang="zh-TW" altLang="en-US" sz="2000" b="1" dirty="0">
                <a:solidFill>
                  <a:srgbClr val="FF0000"/>
                </a:solidFill>
              </a:rPr>
              <a:t>趙一平  </a:t>
            </a:r>
            <a:r>
              <a:rPr lang="en-US" altLang="zh-TW" sz="2000" b="1" dirty="0">
                <a:solidFill>
                  <a:srgbClr val="FF0000"/>
                </a:solidFill>
              </a:rPr>
              <a:t>Yi-Ping Chao</a:t>
            </a:r>
            <a:r>
              <a:rPr lang="en-GB" altLang="zh-TW" sz="2000" b="1" dirty="0">
                <a:solidFill>
                  <a:srgbClr val="FF0000"/>
                </a:solidFill>
              </a:rPr>
              <a:t>   (Structural MRI)         Chang Gung University</a:t>
            </a:r>
            <a:endParaRPr lang="en-US" altLang="zh-TW" sz="2000" b="1" dirty="0">
              <a:solidFill>
                <a:srgbClr val="FF0000"/>
              </a:solidFill>
            </a:endParaRPr>
          </a:p>
          <a:p>
            <a:pPr marL="80963" indent="0">
              <a:lnSpc>
                <a:spcPct val="80000"/>
              </a:lnSpc>
              <a:buFont typeface="Wingdings 2" charset="2"/>
              <a:buNone/>
            </a:pPr>
            <a:r>
              <a:rPr lang="en-US" altLang="zh-CN" sz="2000" b="1" dirty="0"/>
              <a:t>2.</a:t>
            </a:r>
            <a:r>
              <a:rPr lang="zh-TW" altLang="en-US" sz="2000" b="1" dirty="0"/>
              <a:t>溫宗堃  </a:t>
            </a:r>
            <a:r>
              <a:rPr lang="en-US" altLang="zh-TW" sz="2000" b="1" dirty="0" err="1"/>
              <a:t>Tzung-Kuen</a:t>
            </a:r>
            <a:r>
              <a:rPr lang="en-US" altLang="zh-TW" sz="2000" b="1" dirty="0"/>
              <a:t> Wen                                         DILA</a:t>
            </a:r>
          </a:p>
          <a:p>
            <a:pPr marL="80963" indent="0">
              <a:lnSpc>
                <a:spcPct val="80000"/>
              </a:lnSpc>
              <a:buFont typeface="Wingdings 2" charset="2"/>
              <a:buNone/>
            </a:pPr>
            <a:r>
              <a:rPr lang="en-US" altLang="zh-TW" sz="2000" b="1" dirty="0"/>
              <a:t>3. </a:t>
            </a:r>
            <a:r>
              <a:rPr lang="zh-TW" altLang="en-US" sz="2000" b="1" dirty="0"/>
              <a:t>黃鳳英  </a:t>
            </a:r>
            <a:r>
              <a:rPr lang="en-US" altLang="zh-TW" sz="2000" b="1" dirty="0"/>
              <a:t>Feng-Ying Huang</a:t>
            </a:r>
            <a:r>
              <a:rPr lang="en-GB" altLang="zh-TW" sz="2000" b="1" dirty="0"/>
              <a:t> , National Taipei University of Education</a:t>
            </a:r>
            <a:endParaRPr lang="en-US" altLang="zh-TW" sz="2000" b="1" dirty="0"/>
          </a:p>
          <a:p>
            <a:pPr marL="80963" indent="0">
              <a:lnSpc>
                <a:spcPct val="80000"/>
              </a:lnSpc>
              <a:buFont typeface="Wingdings 2" charset="2"/>
              <a:buNone/>
            </a:pPr>
            <a:r>
              <a:rPr lang="en-US" altLang="zh-TW" sz="2000" b="1" dirty="0"/>
              <a:t>--------------------------------------------------------------------------------------------</a:t>
            </a:r>
          </a:p>
          <a:p>
            <a:pPr marL="80963" indent="0">
              <a:lnSpc>
                <a:spcPct val="80000"/>
              </a:lnSpc>
              <a:buFont typeface="Wingdings 2" charset="2"/>
              <a:buNone/>
            </a:pPr>
            <a:r>
              <a:rPr lang="en-US" altLang="zh-TW" sz="2000" b="1" dirty="0"/>
              <a:t>SP3</a:t>
            </a:r>
            <a:r>
              <a:rPr lang="zh-CN" altLang="en-US" sz="2000" b="1" dirty="0"/>
              <a:t>：</a:t>
            </a:r>
            <a:r>
              <a:rPr lang="en-US" altLang="zh-CN" sz="2000" b="1" dirty="0"/>
              <a:t> PI </a:t>
            </a:r>
            <a:r>
              <a:rPr lang="zh-TW" altLang="en-US" sz="2000" b="1" dirty="0"/>
              <a:t>黃鳳英  </a:t>
            </a:r>
            <a:r>
              <a:rPr lang="en-US" altLang="zh-TW" sz="2000" b="1" dirty="0"/>
              <a:t>Feng-Ying Huang,   </a:t>
            </a:r>
            <a:r>
              <a:rPr lang="en-GB" altLang="zh-TW" sz="1600" b="1" dirty="0"/>
              <a:t> National Taipei University of Education,</a:t>
            </a:r>
            <a:endParaRPr lang="en-US" altLang="zh-TW" sz="2000" b="1" dirty="0"/>
          </a:p>
          <a:p>
            <a:pPr marL="80963" indent="0">
              <a:lnSpc>
                <a:spcPct val="80000"/>
              </a:lnSpc>
              <a:buFont typeface="Wingdings 2" charset="2"/>
              <a:buNone/>
            </a:pPr>
            <a:r>
              <a:rPr lang="en-US" altLang="zh-CN" sz="2000" b="1" dirty="0"/>
              <a:t>  1. </a:t>
            </a:r>
            <a:r>
              <a:rPr lang="zh-TW" altLang="en-US" sz="2000" b="1" dirty="0">
                <a:solidFill>
                  <a:srgbClr val="FF0000"/>
                </a:solidFill>
              </a:rPr>
              <a:t>吳昌衛  </a:t>
            </a:r>
            <a:r>
              <a:rPr lang="en-US" altLang="zh-TW" sz="2000" b="1" dirty="0">
                <a:solidFill>
                  <a:srgbClr val="FF0000"/>
                </a:solidFill>
              </a:rPr>
              <a:t>Chang-</a:t>
            </a:r>
            <a:r>
              <a:rPr lang="en-US" altLang="zh-TW" sz="2000" b="1" dirty="0" err="1">
                <a:solidFill>
                  <a:srgbClr val="FF0000"/>
                </a:solidFill>
              </a:rPr>
              <a:t>wei</a:t>
            </a:r>
            <a:r>
              <a:rPr lang="en-US" altLang="zh-TW" sz="2000" b="1" dirty="0">
                <a:solidFill>
                  <a:srgbClr val="FF0000"/>
                </a:solidFill>
              </a:rPr>
              <a:t> W. Wu (fMRI)               </a:t>
            </a:r>
            <a:r>
              <a:rPr lang="en-GB" altLang="zh-TW" sz="2000" b="1" dirty="0">
                <a:solidFill>
                  <a:srgbClr val="FF0000"/>
                </a:solidFill>
              </a:rPr>
              <a:t>National Central University</a:t>
            </a:r>
            <a:endParaRPr lang="en-US" altLang="zh-TW" sz="2000" b="1" dirty="0">
              <a:solidFill>
                <a:srgbClr val="FF0000"/>
              </a:solidFill>
            </a:endParaRPr>
          </a:p>
          <a:p>
            <a:pPr marL="80963" indent="0">
              <a:lnSpc>
                <a:spcPct val="80000"/>
              </a:lnSpc>
              <a:buFont typeface="Wingdings 2" charset="2"/>
              <a:buNone/>
            </a:pPr>
            <a:r>
              <a:rPr lang="en-US" altLang="zh-TW" sz="2000" b="1" dirty="0"/>
              <a:t>2. </a:t>
            </a:r>
            <a:r>
              <a:rPr lang="zh-TW" altLang="en-US" sz="2000" b="1" dirty="0"/>
              <a:t>胡文郁  </a:t>
            </a:r>
            <a:r>
              <a:rPr lang="en-US" altLang="zh-TW" sz="2000" b="1" dirty="0"/>
              <a:t>Wen-Yu Hu                           </a:t>
            </a:r>
            <a:r>
              <a:rPr lang="en-GB" altLang="zh-TW" sz="2000" b="1" dirty="0"/>
              <a:t>National Taiwan University</a:t>
            </a:r>
            <a:endParaRPr lang="en-US" altLang="zh-TW" sz="2000" b="1" dirty="0"/>
          </a:p>
          <a:p>
            <a:pPr marL="80963" indent="0">
              <a:lnSpc>
                <a:spcPct val="80000"/>
              </a:lnSpc>
              <a:buFont typeface="Wingdings 2" charset="2"/>
              <a:buNone/>
            </a:pPr>
            <a:r>
              <a:rPr lang="en-US" altLang="zh-TW" sz="2000" b="1" dirty="0"/>
              <a:t>3. </a:t>
            </a:r>
            <a:r>
              <a:rPr lang="zh-TW" altLang="en-US" sz="2000" b="1" dirty="0"/>
              <a:t>釋果暉  </a:t>
            </a:r>
            <a:r>
              <a:rPr lang="en-US" altLang="zh-TW" sz="2000" b="1" dirty="0" err="1"/>
              <a:t>Guo-huei</a:t>
            </a:r>
            <a:r>
              <a:rPr lang="en-US" altLang="zh-TW" sz="2000" b="1" dirty="0"/>
              <a:t> Shi                                             DILA</a:t>
            </a:r>
            <a:endParaRPr lang="zh-TW" altLang="en-US" sz="2000" b="1" dirty="0"/>
          </a:p>
        </p:txBody>
      </p:sp>
    </p:spTree>
    <p:extLst>
      <p:ext uri="{BB962C8B-B14F-4D97-AF65-F5344CB8AC3E}">
        <p14:creationId xmlns:p14="http://schemas.microsoft.com/office/powerpoint/2010/main" val="383002324"/>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0"/>
            <a:ext cx="9144000" cy="908050"/>
          </a:xfrm>
        </p:spPr>
        <p:txBody>
          <a:bodyPr>
            <a:noAutofit/>
          </a:bodyPr>
          <a:lstStyle/>
          <a:p>
            <a:r>
              <a:rPr lang="zh-TW" altLang="zh-TW" sz="2800" b="1">
                <a:effectLst>
                  <a:outerShdw blurRad="38100" dist="38100" dir="2700000" algn="tl">
                    <a:srgbClr val="C0C0C0"/>
                  </a:outerShdw>
                </a:effectLst>
              </a:rPr>
              <a:t>「慈悲喜捨」禪法</a:t>
            </a:r>
            <a:r>
              <a:rPr lang="zh-CN" altLang="en-US" sz="2800" b="1">
                <a:effectLst>
                  <a:outerShdw blurRad="38100" dist="38100" dir="2700000" algn="tl">
                    <a:srgbClr val="C0C0C0"/>
                  </a:outerShdw>
                </a:effectLst>
              </a:rPr>
              <a:t>、</a:t>
            </a:r>
            <a:r>
              <a:rPr lang="zh-TW" altLang="zh-TW" sz="2800" b="1">
                <a:effectLst>
                  <a:outerShdw blurRad="38100" dist="38100" dir="2700000" algn="tl">
                    <a:srgbClr val="C0C0C0"/>
                  </a:outerShdw>
                </a:effectLst>
              </a:rPr>
              <a:t>四「無量心」</a:t>
            </a:r>
            <a:r>
              <a:rPr lang="en-US" altLang="zh-TW" sz="2800" b="1">
                <a:effectLst>
                  <a:outerShdw blurRad="38100" dist="38100" dir="2700000" algn="tl">
                    <a:srgbClr val="C0C0C0"/>
                  </a:outerShdw>
                </a:effectLst>
              </a:rPr>
              <a:t>(boundless states)</a:t>
            </a:r>
            <a:r>
              <a:rPr lang="zh-TW" altLang="zh-TW" sz="2800" b="1">
                <a:effectLst>
                  <a:outerShdw blurRad="38100" dist="38100" dir="2700000" algn="tl">
                    <a:srgbClr val="C0C0C0"/>
                  </a:outerShdw>
                </a:effectLst>
              </a:rPr>
              <a:t>或四「梵住」</a:t>
            </a:r>
            <a:r>
              <a:rPr lang="en-US" altLang="zh-TW" sz="2800" b="1">
                <a:effectLst>
                  <a:outerShdw blurRad="38100" dist="38100" dir="2700000" algn="tl">
                    <a:srgbClr val="C0C0C0"/>
                  </a:outerShdw>
                </a:effectLst>
              </a:rPr>
              <a:t>(Brahmā abodes</a:t>
            </a:r>
            <a:r>
              <a:rPr lang="zh-TW" altLang="zh-TW" sz="2800" b="1">
                <a:effectLst>
                  <a:outerShdw blurRad="38100" dist="38100" dir="2700000" algn="tl">
                    <a:srgbClr val="C0C0C0"/>
                  </a:outerShdw>
                </a:effectLst>
              </a:rPr>
              <a:t>，清淨高貴的心態</a:t>
            </a:r>
            <a:r>
              <a:rPr lang="en-US" altLang="zh-TW" sz="2800" b="1">
                <a:effectLst>
                  <a:outerShdw blurRad="38100" dist="38100" dir="2700000" algn="tl">
                    <a:srgbClr val="C0C0C0"/>
                  </a:outerShdw>
                </a:effectLst>
              </a:rPr>
              <a:t>)</a:t>
            </a:r>
            <a:endParaRPr lang="zh-TW" altLang="en-US" sz="2800">
              <a:effectLst>
                <a:outerShdw blurRad="38100" dist="38100" dir="2700000" algn="tl">
                  <a:srgbClr val="C0C0C0"/>
                </a:outerShdw>
              </a:effectLst>
            </a:endParaRPr>
          </a:p>
        </p:txBody>
      </p:sp>
      <p:sp>
        <p:nvSpPr>
          <p:cNvPr id="138242" name="內容版面配置區 2"/>
          <p:cNvSpPr>
            <a:spLocks noGrp="1"/>
          </p:cNvSpPr>
          <p:nvPr>
            <p:ph idx="1"/>
          </p:nvPr>
        </p:nvSpPr>
        <p:spPr>
          <a:xfrm>
            <a:off x="1042988" y="981075"/>
            <a:ext cx="8101012" cy="5876925"/>
          </a:xfrm>
        </p:spPr>
        <p:txBody>
          <a:bodyPr/>
          <a:lstStyle/>
          <a:p>
            <a:r>
              <a:rPr lang="zh-TW" altLang="en-US" sz="2800" b="1"/>
              <a:t>「慈」</a:t>
            </a:r>
            <a:r>
              <a:rPr lang="en-US" altLang="zh-TW" sz="2800" b="1"/>
              <a:t>(benevolence, kindness)</a:t>
            </a:r>
            <a:r>
              <a:rPr lang="zh-TW" altLang="en-US" sz="2800" b="1"/>
              <a:t>是指希望包括</a:t>
            </a:r>
            <a:r>
              <a:rPr lang="zh-TW" altLang="en-US" sz="2800" b="1">
                <a:solidFill>
                  <a:srgbClr val="FF0000"/>
                </a:solidFill>
              </a:rPr>
              <a:t>自己</a:t>
            </a:r>
            <a:r>
              <a:rPr lang="zh-TW" altLang="en-US" sz="2800" b="1"/>
              <a:t>與</a:t>
            </a:r>
            <a:r>
              <a:rPr lang="zh-TW" altLang="en-US" sz="2800" b="1">
                <a:solidFill>
                  <a:srgbClr val="FF0000"/>
                </a:solidFill>
              </a:rPr>
              <a:t>他人</a:t>
            </a:r>
            <a:r>
              <a:rPr lang="zh-TW" altLang="en-US" sz="2800" b="1"/>
              <a:t>在內的一切眾生皆幸福與快樂，它被比喻為</a:t>
            </a:r>
            <a:r>
              <a:rPr lang="zh-TW" altLang="en-US" sz="2800" b="1">
                <a:solidFill>
                  <a:srgbClr val="FF0000"/>
                </a:solidFill>
              </a:rPr>
              <a:t>母親</a:t>
            </a:r>
            <a:r>
              <a:rPr lang="zh-TW" altLang="en-US" sz="2800" b="1"/>
              <a:t>對其</a:t>
            </a:r>
            <a:r>
              <a:rPr lang="zh-TW" altLang="en-US" sz="2800" b="1">
                <a:solidFill>
                  <a:srgbClr val="FF0000"/>
                </a:solidFill>
              </a:rPr>
              <a:t>子女</a:t>
            </a:r>
            <a:r>
              <a:rPr lang="zh-TW" altLang="en-US" sz="2800" b="1"/>
              <a:t>的感覺。</a:t>
            </a:r>
            <a:endParaRPr lang="zh-TW" altLang="zh-TW" sz="2800" b="1"/>
          </a:p>
          <a:p>
            <a:r>
              <a:rPr lang="zh-TW" altLang="en-US" sz="2800" b="1"/>
              <a:t>最初先從自己開始發願：「</a:t>
            </a:r>
            <a:r>
              <a:rPr lang="zh-TW" altLang="en-US" sz="2800" b="1">
                <a:solidFill>
                  <a:srgbClr val="FF0000"/>
                </a:solidFill>
              </a:rPr>
              <a:t>願我</a:t>
            </a:r>
            <a:r>
              <a:rPr lang="zh-CN" altLang="en-US" sz="2800" b="1">
                <a:solidFill>
                  <a:srgbClr val="FF0000"/>
                </a:solidFill>
                <a:latin typeface="標楷體" charset="0"/>
                <a:ea typeface="標楷體" charset="0"/>
              </a:rPr>
              <a:t>無</a:t>
            </a:r>
            <a:r>
              <a:rPr lang="zh-TW" altLang="en-US" sz="2800" b="1">
                <a:solidFill>
                  <a:srgbClr val="FF0000"/>
                </a:solidFill>
              </a:rPr>
              <a:t>怨恨、</a:t>
            </a:r>
            <a:r>
              <a:rPr lang="zh-CN" altLang="en-US" sz="2800" b="1">
                <a:solidFill>
                  <a:srgbClr val="FF0000"/>
                </a:solidFill>
                <a:latin typeface="標楷體" charset="0"/>
                <a:ea typeface="標楷體" charset="0"/>
              </a:rPr>
              <a:t>無</a:t>
            </a:r>
            <a:r>
              <a:rPr lang="zh-TW" altLang="en-US" sz="2800" b="1">
                <a:solidFill>
                  <a:srgbClr val="FF0000"/>
                </a:solidFill>
              </a:rPr>
              <a:t>苦，內樂遍滿</a:t>
            </a:r>
            <a:r>
              <a:rPr lang="zh-TW" altLang="en-US" sz="2800" b="1"/>
              <a:t>」，讓自己的身心輕安。然後將此具備「</a:t>
            </a:r>
            <a:r>
              <a:rPr lang="zh-TW" altLang="en-US" sz="2800" b="1">
                <a:solidFill>
                  <a:srgbClr val="FF0000"/>
                </a:solidFill>
              </a:rPr>
              <a:t>內樂、輕安</a:t>
            </a:r>
            <a:r>
              <a:rPr lang="zh-TW" altLang="en-US" sz="2800" b="1"/>
              <a:t>」的「慈心」感覺，打破界限的分別，「</a:t>
            </a:r>
            <a:r>
              <a:rPr lang="zh-TW" altLang="en-US" sz="2800" b="1">
                <a:solidFill>
                  <a:srgbClr val="FF0000"/>
                </a:solidFill>
              </a:rPr>
              <a:t>無量</a:t>
            </a:r>
            <a:r>
              <a:rPr lang="zh-TW" altLang="en-US" sz="2800" b="1"/>
              <a:t>」擴大到其他各類眾生，範圍則從住處、城鎮到國家，遍及十方。</a:t>
            </a:r>
            <a:endParaRPr lang="zh-TW" altLang="zh-TW" sz="2800" b="1"/>
          </a:p>
          <a:p>
            <a:r>
              <a:rPr lang="zh-TW" altLang="en-US" sz="2800" b="1"/>
              <a:t>對自他修慈</a:t>
            </a:r>
            <a:r>
              <a:rPr lang="en-US" altLang="zh-TW" sz="2800" b="1"/>
              <a:t>~</a:t>
            </a:r>
            <a:r>
              <a:rPr lang="zh-TW" altLang="en-US" sz="2800" b="1">
                <a:solidFill>
                  <a:srgbClr val="FF0000"/>
                </a:solidFill>
              </a:rPr>
              <a:t>生命教育</a:t>
            </a:r>
            <a:r>
              <a:rPr lang="zh-TW" altLang="zh-TW" sz="2800" b="1"/>
              <a:t>~</a:t>
            </a:r>
            <a:r>
              <a:rPr lang="zh-TW" altLang="en-US" sz="2800" b="1"/>
              <a:t>社區社群～社會～環境教育</a:t>
            </a:r>
          </a:p>
        </p:txBody>
      </p:sp>
    </p:spTree>
    <p:extLst>
      <p:ext uri="{BB962C8B-B14F-4D97-AF65-F5344CB8AC3E}">
        <p14:creationId xmlns:p14="http://schemas.microsoft.com/office/powerpoint/2010/main" val="398300469"/>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資料庫圖表 1"/>
          <p:cNvGraphicFramePr>
            <a:graphicFrameLocks/>
          </p:cNvGraphicFramePr>
          <p:nvPr/>
        </p:nvGraphicFramePr>
        <p:xfrm>
          <a:off x="971600" y="18660"/>
          <a:ext cx="8172400" cy="68393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9454784"/>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文字版面配置區 92160"/>
          <p:cNvSpPr>
            <a:spLocks noGrp="1"/>
          </p:cNvSpPr>
          <p:nvPr>
            <p:ph type="body" idx="4294967295"/>
          </p:nvPr>
        </p:nvSpPr>
        <p:spPr>
          <a:xfrm>
            <a:off x="107950" y="188913"/>
            <a:ext cx="8629650" cy="6067425"/>
          </a:xfrm>
          <a:solidFill>
            <a:srgbClr val="FFFFFF"/>
          </a:solidFill>
          <a:ln>
            <a:solidFill>
              <a:srgbClr val="000000"/>
            </a:solidFill>
            <a:miter lim="800000"/>
            <a:headEnd/>
            <a:tailEnd/>
          </a:ln>
        </p:spPr>
        <p:txBody>
          <a:bodyPr/>
          <a:lstStyle/>
          <a:p>
            <a:r>
              <a:rPr lang="en-US" altLang="zh-TW" sz="2800" b="1">
                <a:latin typeface="Times New Roman" charset="0"/>
                <a:ea typeface="新細明體" charset="0"/>
              </a:rPr>
              <a:t>2013 International Conference On Benevolence Meditation &amp; Mindfulness.  DDBC (DILA)</a:t>
            </a:r>
          </a:p>
        </p:txBody>
      </p:sp>
      <p:pic>
        <p:nvPicPr>
          <p:cNvPr id="142338" name="Shap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060575"/>
            <a:ext cx="4252913"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39" name="Shape"/>
          <p:cNvSpPr txBox="1">
            <a:spLocks/>
          </p:cNvSpPr>
          <p:nvPr/>
        </p:nvSpPr>
        <p:spPr bwMode="auto">
          <a:xfrm>
            <a:off x="684213" y="4932363"/>
            <a:ext cx="374491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chemeClr val="tx1"/>
                </a:solidFill>
                <a:latin typeface="Times New Roman" charset="0"/>
                <a:ea typeface="華康仿宋體W5" charset="0"/>
              </a:defRPr>
            </a:lvl1pPr>
            <a:lvl2pPr marL="742950" indent="-285750">
              <a:defRPr kumimoji="1" sz="2400" b="1">
                <a:solidFill>
                  <a:schemeClr val="tx1"/>
                </a:solidFill>
                <a:latin typeface="Times New Roman" charset="0"/>
                <a:ea typeface="華康仿宋體W5" charset="0"/>
              </a:defRPr>
            </a:lvl2pPr>
            <a:lvl3pPr marL="1143000" indent="-228600">
              <a:defRPr kumimoji="1" sz="2400" b="1">
                <a:solidFill>
                  <a:schemeClr val="tx1"/>
                </a:solidFill>
                <a:latin typeface="Times New Roman" charset="0"/>
                <a:ea typeface="華康仿宋體W5" charset="0"/>
              </a:defRPr>
            </a:lvl3pPr>
            <a:lvl4pPr marL="1600200" indent="-228600">
              <a:defRPr kumimoji="1" sz="2400" b="1">
                <a:solidFill>
                  <a:schemeClr val="tx1"/>
                </a:solidFill>
                <a:latin typeface="Times New Roman" charset="0"/>
                <a:ea typeface="華康仿宋體W5" charset="0"/>
              </a:defRPr>
            </a:lvl4pPr>
            <a:lvl5pPr marL="2057400" indent="-228600">
              <a:defRPr kumimoji="1" sz="2400" b="1">
                <a:solidFill>
                  <a:schemeClr val="tx1"/>
                </a:solidFill>
                <a:latin typeface="Times New Roman" charset="0"/>
                <a:ea typeface="華康仿宋體W5" charset="0"/>
              </a:defRPr>
            </a:lvl5pPr>
            <a:lvl6pPr marL="2514600" indent="-228600" eaLnBrk="0" fontAlgn="base" hangingPunct="0">
              <a:spcBef>
                <a:spcPct val="0"/>
              </a:spcBef>
              <a:spcAft>
                <a:spcPct val="0"/>
              </a:spcAft>
              <a:defRPr kumimoji="1" sz="2400" b="1">
                <a:solidFill>
                  <a:schemeClr val="tx1"/>
                </a:solidFill>
                <a:latin typeface="Times New Roman" charset="0"/>
                <a:ea typeface="華康仿宋體W5" charset="0"/>
              </a:defRPr>
            </a:lvl6pPr>
            <a:lvl7pPr marL="2971800" indent="-228600" eaLnBrk="0" fontAlgn="base" hangingPunct="0">
              <a:spcBef>
                <a:spcPct val="0"/>
              </a:spcBef>
              <a:spcAft>
                <a:spcPct val="0"/>
              </a:spcAft>
              <a:defRPr kumimoji="1" sz="2400" b="1">
                <a:solidFill>
                  <a:schemeClr val="tx1"/>
                </a:solidFill>
                <a:latin typeface="Times New Roman" charset="0"/>
                <a:ea typeface="華康仿宋體W5" charset="0"/>
              </a:defRPr>
            </a:lvl7pPr>
            <a:lvl8pPr marL="3429000" indent="-228600" eaLnBrk="0" fontAlgn="base" hangingPunct="0">
              <a:spcBef>
                <a:spcPct val="0"/>
              </a:spcBef>
              <a:spcAft>
                <a:spcPct val="0"/>
              </a:spcAft>
              <a:defRPr kumimoji="1" sz="2400" b="1">
                <a:solidFill>
                  <a:schemeClr val="tx1"/>
                </a:solidFill>
                <a:latin typeface="Times New Roman" charset="0"/>
                <a:ea typeface="華康仿宋體W5" charset="0"/>
              </a:defRPr>
            </a:lvl8pPr>
            <a:lvl9pPr marL="3886200" indent="-228600" eaLnBrk="0" fontAlgn="base" hangingPunct="0">
              <a:spcBef>
                <a:spcPct val="0"/>
              </a:spcBef>
              <a:spcAft>
                <a:spcPct val="0"/>
              </a:spcAft>
              <a:defRPr kumimoji="1" sz="2400" b="1">
                <a:solidFill>
                  <a:schemeClr val="tx1"/>
                </a:solidFill>
                <a:latin typeface="Times New Roman" charset="0"/>
                <a:ea typeface="華康仿宋體W5" charset="0"/>
              </a:defRPr>
            </a:lvl9pPr>
          </a:lstStyle>
          <a:p>
            <a:pPr algn="ctr"/>
            <a:r>
              <a:rPr kumimoji="0" lang="en-US" altLang="zh-TW" sz="2000">
                <a:ea typeface="新細明體" charset="0"/>
              </a:rPr>
              <a:t>Prof. Richard J. Davidson</a:t>
            </a:r>
          </a:p>
          <a:p>
            <a:pPr algn="ctr"/>
            <a:r>
              <a:rPr lang="en-US" altLang="zh-TW" sz="2000">
                <a:latin typeface="Palatino Linotype" charset="0"/>
                <a:ea typeface="新細明體" charset="0"/>
              </a:rPr>
              <a:t>Director of </a:t>
            </a:r>
            <a:br>
              <a:rPr lang="en-US" altLang="zh-TW" sz="2000">
                <a:latin typeface="Palatino Linotype" charset="0"/>
                <a:ea typeface="新細明體" charset="0"/>
              </a:rPr>
            </a:br>
            <a:r>
              <a:rPr lang="en-US" altLang="zh-TW" sz="2000">
                <a:solidFill>
                  <a:srgbClr val="FF0000"/>
                </a:solidFill>
                <a:latin typeface="Palatino Linotype" charset="0"/>
                <a:ea typeface="新細明體" charset="0"/>
              </a:rPr>
              <a:t>the Center for Investigating </a:t>
            </a:r>
            <a:br>
              <a:rPr lang="en-US" altLang="zh-TW" sz="2000">
                <a:solidFill>
                  <a:srgbClr val="FF0000"/>
                </a:solidFill>
                <a:latin typeface="Palatino Linotype" charset="0"/>
                <a:ea typeface="新細明體" charset="0"/>
              </a:rPr>
            </a:br>
            <a:r>
              <a:rPr lang="en-US" altLang="zh-TW" sz="2000">
                <a:solidFill>
                  <a:srgbClr val="FF0000"/>
                </a:solidFill>
                <a:latin typeface="Palatino Linotype" charset="0"/>
                <a:ea typeface="新細明體" charset="0"/>
              </a:rPr>
              <a:t>Healthy Minds</a:t>
            </a:r>
            <a:endParaRPr kumimoji="0" lang="en-US" altLang="zh-TW" sz="2000">
              <a:solidFill>
                <a:srgbClr val="FF0000"/>
              </a:solidFill>
              <a:ea typeface="新細明體" charset="0"/>
            </a:endParaRPr>
          </a:p>
        </p:txBody>
      </p:sp>
      <p:sp>
        <p:nvSpPr>
          <p:cNvPr id="142340" name="文字方塊 1"/>
          <p:cNvSpPr txBox="1">
            <a:spLocks noChangeArrowheads="1"/>
          </p:cNvSpPr>
          <p:nvPr/>
        </p:nvSpPr>
        <p:spPr bwMode="auto">
          <a:xfrm>
            <a:off x="4643438" y="1700213"/>
            <a:ext cx="4176712"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b="1">
                <a:solidFill>
                  <a:schemeClr val="tx1"/>
                </a:solidFill>
                <a:latin typeface="Times New Roman" charset="0"/>
                <a:ea typeface="華康仿宋體W5" charset="0"/>
              </a:defRPr>
            </a:lvl1pPr>
            <a:lvl2pPr marL="742950" indent="-285750">
              <a:defRPr kumimoji="1" sz="2400" b="1">
                <a:solidFill>
                  <a:schemeClr val="tx1"/>
                </a:solidFill>
                <a:latin typeface="Times New Roman" charset="0"/>
                <a:ea typeface="華康仿宋體W5" charset="0"/>
              </a:defRPr>
            </a:lvl2pPr>
            <a:lvl3pPr marL="1143000" indent="-228600">
              <a:defRPr kumimoji="1" sz="2400" b="1">
                <a:solidFill>
                  <a:schemeClr val="tx1"/>
                </a:solidFill>
                <a:latin typeface="Times New Roman" charset="0"/>
                <a:ea typeface="華康仿宋體W5" charset="0"/>
              </a:defRPr>
            </a:lvl3pPr>
            <a:lvl4pPr marL="1600200" indent="-228600">
              <a:defRPr kumimoji="1" sz="2400" b="1">
                <a:solidFill>
                  <a:schemeClr val="tx1"/>
                </a:solidFill>
                <a:latin typeface="Times New Roman" charset="0"/>
                <a:ea typeface="華康仿宋體W5" charset="0"/>
              </a:defRPr>
            </a:lvl4pPr>
            <a:lvl5pPr marL="2057400" indent="-228600">
              <a:defRPr kumimoji="1" sz="2400" b="1">
                <a:solidFill>
                  <a:schemeClr val="tx1"/>
                </a:solidFill>
                <a:latin typeface="Times New Roman" charset="0"/>
                <a:ea typeface="華康仿宋體W5" charset="0"/>
              </a:defRPr>
            </a:lvl5pPr>
            <a:lvl6pPr marL="2514600" indent="-228600" eaLnBrk="0" fontAlgn="base" hangingPunct="0">
              <a:spcBef>
                <a:spcPct val="0"/>
              </a:spcBef>
              <a:spcAft>
                <a:spcPct val="0"/>
              </a:spcAft>
              <a:defRPr kumimoji="1" sz="2400" b="1">
                <a:solidFill>
                  <a:schemeClr val="tx1"/>
                </a:solidFill>
                <a:latin typeface="Times New Roman" charset="0"/>
                <a:ea typeface="華康仿宋體W5" charset="0"/>
              </a:defRPr>
            </a:lvl6pPr>
            <a:lvl7pPr marL="2971800" indent="-228600" eaLnBrk="0" fontAlgn="base" hangingPunct="0">
              <a:spcBef>
                <a:spcPct val="0"/>
              </a:spcBef>
              <a:spcAft>
                <a:spcPct val="0"/>
              </a:spcAft>
              <a:defRPr kumimoji="1" sz="2400" b="1">
                <a:solidFill>
                  <a:schemeClr val="tx1"/>
                </a:solidFill>
                <a:latin typeface="Times New Roman" charset="0"/>
                <a:ea typeface="華康仿宋體W5" charset="0"/>
              </a:defRPr>
            </a:lvl7pPr>
            <a:lvl8pPr marL="3429000" indent="-228600" eaLnBrk="0" fontAlgn="base" hangingPunct="0">
              <a:spcBef>
                <a:spcPct val="0"/>
              </a:spcBef>
              <a:spcAft>
                <a:spcPct val="0"/>
              </a:spcAft>
              <a:defRPr kumimoji="1" sz="2400" b="1">
                <a:solidFill>
                  <a:schemeClr val="tx1"/>
                </a:solidFill>
                <a:latin typeface="Times New Roman" charset="0"/>
                <a:ea typeface="華康仿宋體W5" charset="0"/>
              </a:defRPr>
            </a:lvl8pPr>
            <a:lvl9pPr marL="3886200" indent="-228600" eaLnBrk="0" fontAlgn="base" hangingPunct="0">
              <a:spcBef>
                <a:spcPct val="0"/>
              </a:spcBef>
              <a:spcAft>
                <a:spcPct val="0"/>
              </a:spcAft>
              <a:defRPr kumimoji="1" sz="2400" b="1">
                <a:solidFill>
                  <a:schemeClr val="tx1"/>
                </a:solidFill>
                <a:latin typeface="Times New Roman" charset="0"/>
                <a:ea typeface="華康仿宋體W5" charset="0"/>
              </a:defRPr>
            </a:lvl9pPr>
          </a:lstStyle>
          <a:p>
            <a:r>
              <a:rPr lang="en-US" altLang="zh-TW" dirty="0"/>
              <a:t>“Regulation of the </a:t>
            </a:r>
            <a:r>
              <a:rPr lang="en-US" altLang="zh-TW" dirty="0">
                <a:solidFill>
                  <a:srgbClr val="FF0000"/>
                </a:solidFill>
              </a:rPr>
              <a:t>Neural Circuitry of Emotion</a:t>
            </a:r>
            <a:r>
              <a:rPr lang="en-US" altLang="zh-TW" dirty="0"/>
              <a:t> by </a:t>
            </a:r>
            <a:r>
              <a:rPr lang="en-US" altLang="zh-TW" dirty="0">
                <a:solidFill>
                  <a:srgbClr val="FF0000"/>
                </a:solidFill>
              </a:rPr>
              <a:t>Compassion Meditation</a:t>
            </a:r>
            <a:r>
              <a:rPr lang="en-US" altLang="zh-TW" dirty="0"/>
              <a:t>: Effects of Meditative Expertise”</a:t>
            </a:r>
          </a:p>
          <a:p>
            <a:r>
              <a:rPr lang="fr-FR" altLang="zh-TW" dirty="0">
                <a:solidFill>
                  <a:srgbClr val="002060"/>
                </a:solidFill>
              </a:rPr>
              <a:t>Lutz A, </a:t>
            </a:r>
            <a:r>
              <a:rPr lang="fr-FR" altLang="zh-TW" dirty="0" err="1">
                <a:solidFill>
                  <a:srgbClr val="002060"/>
                </a:solidFill>
              </a:rPr>
              <a:t>Brefczynski</a:t>
            </a:r>
            <a:r>
              <a:rPr lang="fr-FR" altLang="zh-TW" dirty="0">
                <a:solidFill>
                  <a:srgbClr val="002060"/>
                </a:solidFill>
              </a:rPr>
              <a:t>-Lewis J, </a:t>
            </a:r>
            <a:r>
              <a:rPr lang="fr-FR" altLang="zh-TW" dirty="0" err="1">
                <a:solidFill>
                  <a:srgbClr val="002060"/>
                </a:solidFill>
              </a:rPr>
              <a:t>Johnstone</a:t>
            </a:r>
            <a:r>
              <a:rPr lang="fr-FR" altLang="zh-TW" dirty="0">
                <a:solidFill>
                  <a:srgbClr val="002060"/>
                </a:solidFill>
              </a:rPr>
              <a:t> </a:t>
            </a:r>
            <a:r>
              <a:rPr lang="fr-FR" altLang="zh-TW" dirty="0" err="1">
                <a:solidFill>
                  <a:srgbClr val="002060"/>
                </a:solidFill>
              </a:rPr>
              <a:t>T</a:t>
            </a:r>
            <a:r>
              <a:rPr lang="fr-FR" altLang="zh-TW" dirty="0">
                <a:solidFill>
                  <a:srgbClr val="002060"/>
                </a:solidFill>
              </a:rPr>
              <a:t>, Davidson RJ (2008). </a:t>
            </a:r>
            <a:r>
              <a:rPr lang="fr-FR" altLang="zh-TW" dirty="0" err="1">
                <a:solidFill>
                  <a:srgbClr val="002060"/>
                </a:solidFill>
              </a:rPr>
              <a:t>PLoS</a:t>
            </a:r>
            <a:r>
              <a:rPr lang="fr-FR" altLang="zh-TW" dirty="0">
                <a:solidFill>
                  <a:srgbClr val="002060"/>
                </a:solidFill>
              </a:rPr>
              <a:t> ONE 3(3): e1897. doi:10.1371/journal.pone.0001897</a:t>
            </a:r>
          </a:p>
          <a:p>
            <a:endParaRPr lang="en-US" altLang="zh-TW" dirty="0"/>
          </a:p>
          <a:p>
            <a:endParaRPr lang="en-US" altLang="zh-TW" dirty="0"/>
          </a:p>
          <a:p>
            <a:endParaRPr lang="zh-TW" altLang="en-US" dirty="0"/>
          </a:p>
        </p:txBody>
      </p:sp>
    </p:spTree>
    <p:extLst>
      <p:ext uri="{BB962C8B-B14F-4D97-AF65-F5344CB8AC3E}">
        <p14:creationId xmlns:p14="http://schemas.microsoft.com/office/powerpoint/2010/main" val="196703461"/>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2" descr="6indriy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1125538"/>
            <a:ext cx="37338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4" name="Text Box 3"/>
          <p:cNvSpPr txBox="1">
            <a:spLocks noChangeArrowheads="1"/>
          </p:cNvSpPr>
          <p:nvPr/>
        </p:nvSpPr>
        <p:spPr bwMode="auto">
          <a:xfrm>
            <a:off x="5003800" y="1412875"/>
            <a:ext cx="3886200"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新細明體" charset="0"/>
              </a:defRPr>
            </a:lvl1pPr>
            <a:lvl2pPr>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buFontTx/>
              <a:buChar char="•"/>
            </a:pPr>
            <a:r>
              <a:rPr kumimoji="0" lang="zh-TW" altLang="en-US" sz="4400" b="1"/>
              <a:t>五俱起識</a:t>
            </a:r>
          </a:p>
          <a:p>
            <a:pPr eaLnBrk="1" hangingPunct="1">
              <a:buFontTx/>
              <a:buChar char="•"/>
            </a:pPr>
            <a:r>
              <a:rPr kumimoji="0" lang="zh-TW" altLang="en-US" sz="4400" b="1"/>
              <a:t>獨頭意識</a:t>
            </a:r>
          </a:p>
          <a:p>
            <a:pPr lvl="1" eaLnBrk="1" hangingPunct="1">
              <a:buFontTx/>
              <a:buChar char="•"/>
            </a:pPr>
            <a:r>
              <a:rPr kumimoji="0" lang="zh-TW" altLang="en-US" sz="4400" b="1">
                <a:solidFill>
                  <a:schemeClr val="tx2"/>
                </a:solidFill>
              </a:rPr>
              <a:t>夢</a:t>
            </a:r>
            <a:r>
              <a:rPr kumimoji="0" lang="zh-TW" altLang="en-US" sz="4400" b="1"/>
              <a:t>中意識</a:t>
            </a:r>
          </a:p>
          <a:p>
            <a:pPr lvl="1" eaLnBrk="1" hangingPunct="1">
              <a:buFontTx/>
              <a:buChar char="•"/>
            </a:pPr>
            <a:r>
              <a:rPr kumimoji="0" lang="zh-TW" altLang="en-US" sz="4400" b="1">
                <a:solidFill>
                  <a:srgbClr val="FF0000"/>
                </a:solidFill>
              </a:rPr>
              <a:t>定中</a:t>
            </a:r>
            <a:r>
              <a:rPr kumimoji="0" lang="zh-TW" altLang="en-US" sz="4400" b="1"/>
              <a:t>意識</a:t>
            </a:r>
          </a:p>
          <a:p>
            <a:pPr lvl="1" eaLnBrk="1" hangingPunct="1">
              <a:buFontTx/>
              <a:buChar char="•"/>
            </a:pPr>
            <a:r>
              <a:rPr kumimoji="0" lang="zh-TW" altLang="en-US" sz="4400" b="1"/>
              <a:t>狂亂意識</a:t>
            </a:r>
          </a:p>
          <a:p>
            <a:pPr lvl="1" eaLnBrk="1" hangingPunct="1">
              <a:buFontTx/>
              <a:buChar char="•"/>
            </a:pPr>
            <a:r>
              <a:rPr kumimoji="0" lang="zh-TW" altLang="en-US" sz="4400" b="1">
                <a:solidFill>
                  <a:schemeClr val="tx2"/>
                </a:solidFill>
              </a:rPr>
              <a:t>瀕死</a:t>
            </a:r>
            <a:r>
              <a:rPr kumimoji="0" lang="zh-TW" altLang="en-US" sz="4400" b="1"/>
              <a:t>意識</a:t>
            </a:r>
          </a:p>
        </p:txBody>
      </p:sp>
      <p:sp>
        <p:nvSpPr>
          <p:cNvPr id="44035" name="文字方塊 1"/>
          <p:cNvSpPr txBox="1">
            <a:spLocks noChangeArrowheads="1"/>
          </p:cNvSpPr>
          <p:nvPr/>
        </p:nvSpPr>
        <p:spPr bwMode="auto">
          <a:xfrm>
            <a:off x="128588" y="28575"/>
            <a:ext cx="90360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zh-TW" altLang="en-US" sz="2800" b="1">
                <a:ea typeface="華康仿宋體W5" charset="0"/>
              </a:rPr>
              <a:t>佛教的心識論：倫理性心理學</a:t>
            </a:r>
            <a:r>
              <a:rPr lang="en-US" altLang="zh-TW" sz="2800" b="1">
                <a:ea typeface="華康仿宋體W5" charset="0"/>
              </a:rPr>
              <a:t>(Ethical Psychology</a:t>
            </a:r>
            <a:r>
              <a:rPr lang="zh-TW" altLang="en-US" sz="2800" b="1">
                <a:ea typeface="華康仿宋體W5" charset="0"/>
              </a:rPr>
              <a:t>）</a:t>
            </a:r>
            <a:endParaRPr lang="en-US" altLang="zh-TW" sz="2800" b="1">
              <a:ea typeface="華康仿宋體W5" charset="0"/>
            </a:endParaRPr>
          </a:p>
          <a:p>
            <a:pPr eaLnBrk="1" hangingPunct="1"/>
            <a:r>
              <a:rPr lang="en-US" altLang="zh-TW" sz="2800" b="1">
                <a:ea typeface="華康仿宋體W5" charset="0"/>
              </a:rPr>
              <a:t>                            </a:t>
            </a:r>
            <a:r>
              <a:rPr lang="zh-TW" altLang="en-US" sz="2800" b="1">
                <a:ea typeface="華康仿宋體W5" charset="0"/>
              </a:rPr>
              <a:t>心理性倫理學</a:t>
            </a:r>
            <a:r>
              <a:rPr lang="en-US" altLang="zh-TW" sz="2800" b="1">
                <a:ea typeface="華康仿宋體W5" charset="0"/>
              </a:rPr>
              <a:t>(psychological ethics</a:t>
            </a:r>
            <a:r>
              <a:rPr lang="zh-TW" altLang="en-US" sz="2800" b="1">
                <a:ea typeface="華康仿宋體W5" charset="0"/>
              </a:rPr>
              <a:t>）</a:t>
            </a:r>
            <a:r>
              <a:rPr lang="zh-TW" altLang="zh-TW" sz="2800" b="1">
                <a:ea typeface="華康仿宋體W5" charset="0"/>
              </a:rPr>
              <a:t>  </a:t>
            </a:r>
            <a:endParaRPr lang="zh-TW" altLang="en-US" sz="2800" b="1">
              <a:ea typeface="華康仿宋體W5" charset="0"/>
            </a:endParaRPr>
          </a:p>
        </p:txBody>
      </p:sp>
    </p:spTree>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42988" y="1268413"/>
            <a:ext cx="1447800" cy="4111625"/>
          </a:xfrm>
        </p:spPr>
        <p:txBody>
          <a:bodyPr/>
          <a:lstStyle/>
          <a:p>
            <a:pPr eaLnBrk="1" hangingPunct="1"/>
            <a:r>
              <a:rPr lang="zh-TW" altLang="en-US" b="1">
                <a:solidFill>
                  <a:schemeClr val="tx1"/>
                </a:solidFill>
                <a:effectLst>
                  <a:outerShdw blurRad="38100" dist="38100" dir="2700000" algn="tl">
                    <a:srgbClr val="C0C0C0"/>
                  </a:outerShdw>
                </a:effectLst>
                <a:latin typeface="華康粗黑體" charset="0"/>
                <a:ea typeface="華康粗黑體" charset="0"/>
              </a:rPr>
              <a:t>相</a:t>
            </a:r>
            <a:br>
              <a:rPr lang="zh-TW" altLang="en-US" b="1">
                <a:solidFill>
                  <a:schemeClr val="tx1"/>
                </a:solidFill>
                <a:effectLst>
                  <a:outerShdw blurRad="38100" dist="38100" dir="2700000" algn="tl">
                    <a:srgbClr val="C0C0C0"/>
                  </a:outerShdw>
                </a:effectLst>
                <a:latin typeface="華康粗黑體" charset="0"/>
                <a:ea typeface="華康粗黑體" charset="0"/>
              </a:rPr>
            </a:br>
            <a:r>
              <a:rPr lang="zh-TW" altLang="en-US" b="1">
                <a:solidFill>
                  <a:schemeClr val="tx1"/>
                </a:solidFill>
                <a:effectLst>
                  <a:outerShdw blurRad="38100" dist="38100" dir="2700000" algn="tl">
                    <a:srgbClr val="C0C0C0"/>
                  </a:outerShdw>
                </a:effectLst>
                <a:latin typeface="華康粗黑體" charset="0"/>
                <a:ea typeface="華康粗黑體" charset="0"/>
              </a:rPr>
              <a:t>應</a:t>
            </a:r>
            <a:br>
              <a:rPr lang="zh-TW" altLang="en-US" b="1">
                <a:solidFill>
                  <a:schemeClr val="tx1"/>
                </a:solidFill>
                <a:effectLst>
                  <a:outerShdw blurRad="38100" dist="38100" dir="2700000" algn="tl">
                    <a:srgbClr val="C0C0C0"/>
                  </a:outerShdw>
                </a:effectLst>
                <a:latin typeface="華康粗黑體" charset="0"/>
                <a:ea typeface="華康粗黑體" charset="0"/>
              </a:rPr>
            </a:br>
            <a:r>
              <a:rPr lang="zh-TW" altLang="en-US" b="1">
                <a:solidFill>
                  <a:schemeClr val="tx1"/>
                </a:solidFill>
                <a:effectLst>
                  <a:outerShdw blurRad="38100" dist="38100" dir="2700000" algn="tl">
                    <a:srgbClr val="C0C0C0"/>
                  </a:outerShdw>
                </a:effectLst>
                <a:latin typeface="華康粗黑體" charset="0"/>
                <a:ea typeface="華康粗黑體" charset="0"/>
              </a:rPr>
              <a:t>的</a:t>
            </a:r>
            <a:br>
              <a:rPr lang="zh-TW" altLang="en-US" b="1">
                <a:solidFill>
                  <a:schemeClr val="tx1"/>
                </a:solidFill>
                <a:effectLst>
                  <a:outerShdw blurRad="38100" dist="38100" dir="2700000" algn="tl">
                    <a:srgbClr val="C0C0C0"/>
                  </a:outerShdw>
                </a:effectLst>
                <a:latin typeface="華康粗黑體" charset="0"/>
                <a:ea typeface="華康粗黑體" charset="0"/>
              </a:rPr>
            </a:br>
            <a:r>
              <a:rPr lang="zh-TW" altLang="en-US" b="1">
                <a:solidFill>
                  <a:schemeClr val="tx1"/>
                </a:solidFill>
                <a:effectLst>
                  <a:outerShdw blurRad="38100" dist="38100" dir="2700000" algn="tl">
                    <a:srgbClr val="C0C0C0"/>
                  </a:outerShdw>
                </a:effectLst>
                <a:latin typeface="華康粗黑體" charset="0"/>
                <a:ea typeface="華康粗黑體" charset="0"/>
              </a:rPr>
              <a:t>心</a:t>
            </a:r>
            <a:br>
              <a:rPr lang="zh-TW" altLang="en-US" b="1">
                <a:solidFill>
                  <a:schemeClr val="tx1"/>
                </a:solidFill>
                <a:effectLst>
                  <a:outerShdw blurRad="38100" dist="38100" dir="2700000" algn="tl">
                    <a:srgbClr val="C0C0C0"/>
                  </a:outerShdw>
                </a:effectLst>
                <a:latin typeface="華康粗黑體" charset="0"/>
                <a:ea typeface="華康粗黑體" charset="0"/>
              </a:rPr>
            </a:br>
            <a:r>
              <a:rPr lang="zh-TW" altLang="en-US" b="1">
                <a:solidFill>
                  <a:schemeClr val="tx1"/>
                </a:solidFill>
                <a:effectLst>
                  <a:outerShdw blurRad="38100" dist="38100" dir="2700000" algn="tl">
                    <a:srgbClr val="C0C0C0"/>
                  </a:outerShdw>
                </a:effectLst>
                <a:latin typeface="華康粗黑體" charset="0"/>
                <a:ea typeface="華康粗黑體" charset="0"/>
              </a:rPr>
              <a:t>所</a:t>
            </a:r>
            <a:br>
              <a:rPr lang="zh-TW" altLang="en-US" b="1">
                <a:solidFill>
                  <a:schemeClr val="tx1"/>
                </a:solidFill>
                <a:effectLst>
                  <a:outerShdw blurRad="38100" dist="38100" dir="2700000" algn="tl">
                    <a:srgbClr val="C0C0C0"/>
                  </a:outerShdw>
                </a:effectLst>
                <a:latin typeface="華康粗黑體" charset="0"/>
                <a:ea typeface="華康粗黑體" charset="0"/>
              </a:rPr>
            </a:br>
            <a:r>
              <a:rPr lang="zh-TW" altLang="en-US" b="1">
                <a:solidFill>
                  <a:schemeClr val="tx1"/>
                </a:solidFill>
                <a:effectLst>
                  <a:outerShdw blurRad="38100" dist="38100" dir="2700000" algn="tl">
                    <a:srgbClr val="C0C0C0"/>
                  </a:outerShdw>
                </a:effectLst>
                <a:latin typeface="華康粗黑體" charset="0"/>
                <a:ea typeface="華康粗黑體" charset="0"/>
              </a:rPr>
              <a:t>51</a:t>
            </a:r>
          </a:p>
        </p:txBody>
      </p:sp>
      <p:sp>
        <p:nvSpPr>
          <p:cNvPr id="46082" name="Rectangle 3"/>
          <p:cNvSpPr>
            <a:spLocks noChangeArrowheads="1"/>
          </p:cNvSpPr>
          <p:nvPr/>
        </p:nvSpPr>
        <p:spPr bwMode="auto">
          <a:xfrm>
            <a:off x="3419475" y="333375"/>
            <a:ext cx="3124200" cy="914400"/>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zh-TW" altLang="en-US" sz="4400" b="1">
                <a:solidFill>
                  <a:srgbClr val="000000"/>
                </a:solidFill>
                <a:latin typeface="華康粗黑體" charset="0"/>
                <a:ea typeface="華康粗黑體" charset="0"/>
              </a:rPr>
              <a:t>1. 遍行</a:t>
            </a:r>
            <a:r>
              <a:rPr lang="en-US" altLang="zh-TW" sz="4400" b="1">
                <a:solidFill>
                  <a:srgbClr val="FFFF00"/>
                </a:solidFill>
                <a:latin typeface="華康粗黑體" charset="0"/>
                <a:ea typeface="華康粗黑體" charset="0"/>
              </a:rPr>
              <a:t>  </a:t>
            </a:r>
            <a:r>
              <a:rPr lang="en-US" altLang="zh-TW" sz="4400" b="1">
                <a:latin typeface="華康粗黑體" charset="0"/>
                <a:ea typeface="華康粗黑體" charset="0"/>
              </a:rPr>
              <a:t>5</a:t>
            </a:r>
            <a:endParaRPr lang="zh-TW" altLang="en-US" sz="4400" b="1">
              <a:latin typeface="華康粗黑體" charset="0"/>
              <a:ea typeface="華康粗黑體" charset="0"/>
            </a:endParaRPr>
          </a:p>
        </p:txBody>
      </p:sp>
      <p:sp>
        <p:nvSpPr>
          <p:cNvPr id="46083" name="Rectangle 5"/>
          <p:cNvSpPr>
            <a:spLocks noChangeArrowheads="1"/>
          </p:cNvSpPr>
          <p:nvPr/>
        </p:nvSpPr>
        <p:spPr bwMode="auto">
          <a:xfrm>
            <a:off x="762000" y="1752600"/>
            <a:ext cx="7772400" cy="914400"/>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endParaRPr lang="zh-TW" altLang="en-US" sz="4400">
              <a:solidFill>
                <a:schemeClr val="tx2"/>
              </a:solidFill>
              <a:latin typeface="華康粗黑體" charset="0"/>
              <a:ea typeface="華康粗黑體" charset="0"/>
            </a:endParaRPr>
          </a:p>
        </p:txBody>
      </p:sp>
      <p:sp>
        <p:nvSpPr>
          <p:cNvPr id="46084" name="Rectangle 20"/>
          <p:cNvSpPr>
            <a:spLocks noChangeArrowheads="1"/>
          </p:cNvSpPr>
          <p:nvPr/>
        </p:nvSpPr>
        <p:spPr bwMode="auto">
          <a:xfrm>
            <a:off x="3492500" y="1268413"/>
            <a:ext cx="3124200" cy="914400"/>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zh-TW" altLang="en-US" sz="4400" b="1">
                <a:solidFill>
                  <a:srgbClr val="000000"/>
                </a:solidFill>
                <a:latin typeface="華康粗黑體" charset="0"/>
                <a:ea typeface="華康粗黑體" charset="0"/>
              </a:rPr>
              <a:t>2. 別境</a:t>
            </a:r>
            <a:r>
              <a:rPr lang="en-US" altLang="zh-TW" sz="4400" b="1">
                <a:solidFill>
                  <a:srgbClr val="FFFF00"/>
                </a:solidFill>
                <a:latin typeface="華康粗黑體" charset="0"/>
                <a:ea typeface="華康粗黑體" charset="0"/>
              </a:rPr>
              <a:t> </a:t>
            </a:r>
            <a:r>
              <a:rPr lang="en-US" altLang="zh-TW" sz="4400" b="1">
                <a:latin typeface="華康粗黑體" charset="0"/>
                <a:ea typeface="華康粗黑體" charset="0"/>
              </a:rPr>
              <a:t>5</a:t>
            </a:r>
            <a:endParaRPr lang="zh-TW" altLang="en-US" sz="4400" b="1">
              <a:solidFill>
                <a:srgbClr val="FFFF00"/>
              </a:solidFill>
              <a:latin typeface="華康粗黑體" charset="0"/>
              <a:ea typeface="華康粗黑體" charset="0"/>
            </a:endParaRPr>
          </a:p>
        </p:txBody>
      </p:sp>
      <p:sp>
        <p:nvSpPr>
          <p:cNvPr id="46085" name="Rectangle 21"/>
          <p:cNvSpPr>
            <a:spLocks noChangeArrowheads="1"/>
          </p:cNvSpPr>
          <p:nvPr/>
        </p:nvSpPr>
        <p:spPr bwMode="auto">
          <a:xfrm>
            <a:off x="3810000" y="2286000"/>
            <a:ext cx="3124200" cy="914400"/>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zh-TW" altLang="en-US" sz="4400" b="1">
                <a:solidFill>
                  <a:srgbClr val="FF0000"/>
                </a:solidFill>
                <a:latin typeface="華康粗黑體" charset="0"/>
                <a:ea typeface="華康粗黑體" charset="0"/>
              </a:rPr>
              <a:t>3. 善</a:t>
            </a:r>
            <a:r>
              <a:rPr lang="en-US" altLang="zh-TW" sz="4400" b="1">
                <a:solidFill>
                  <a:srgbClr val="FFFF00"/>
                </a:solidFill>
                <a:latin typeface="華康粗黑體" charset="0"/>
                <a:ea typeface="華康粗黑體" charset="0"/>
              </a:rPr>
              <a:t>  </a:t>
            </a:r>
            <a:r>
              <a:rPr lang="en-US" altLang="zh-TW" sz="4400" b="1">
                <a:solidFill>
                  <a:srgbClr val="000000"/>
                </a:solidFill>
                <a:latin typeface="華康粗黑體" charset="0"/>
                <a:ea typeface="華康粗黑體" charset="0"/>
              </a:rPr>
              <a:t>11</a:t>
            </a:r>
            <a:endParaRPr lang="zh-TW" altLang="en-US" sz="4400" b="1">
              <a:solidFill>
                <a:srgbClr val="000000"/>
              </a:solidFill>
              <a:latin typeface="華康粗黑體" charset="0"/>
              <a:ea typeface="華康粗黑體" charset="0"/>
            </a:endParaRPr>
          </a:p>
        </p:txBody>
      </p:sp>
      <p:sp>
        <p:nvSpPr>
          <p:cNvPr id="46086" name="Rectangle 22"/>
          <p:cNvSpPr>
            <a:spLocks noChangeArrowheads="1"/>
          </p:cNvSpPr>
          <p:nvPr/>
        </p:nvSpPr>
        <p:spPr bwMode="auto">
          <a:xfrm>
            <a:off x="3886200" y="3352800"/>
            <a:ext cx="4495800" cy="914400"/>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zh-TW" altLang="en-US" sz="4400" b="1">
                <a:solidFill>
                  <a:srgbClr val="FF0000"/>
                </a:solidFill>
                <a:latin typeface="華康粗黑體" charset="0"/>
                <a:ea typeface="華康粗黑體" charset="0"/>
              </a:rPr>
              <a:t>4. 根本煩惱</a:t>
            </a:r>
            <a:r>
              <a:rPr lang="en-US" altLang="zh-TW" sz="4400" b="1">
                <a:solidFill>
                  <a:srgbClr val="FFFF00"/>
                </a:solidFill>
                <a:latin typeface="華康粗黑體" charset="0"/>
                <a:ea typeface="華康粗黑體" charset="0"/>
              </a:rPr>
              <a:t> </a:t>
            </a:r>
            <a:r>
              <a:rPr lang="en-US" altLang="zh-TW" sz="4400" b="1">
                <a:solidFill>
                  <a:srgbClr val="000000"/>
                </a:solidFill>
                <a:latin typeface="華康粗黑體" charset="0"/>
                <a:ea typeface="華康粗黑體" charset="0"/>
              </a:rPr>
              <a:t>6</a:t>
            </a:r>
            <a:endParaRPr lang="zh-TW" altLang="en-US" sz="4400" b="1">
              <a:solidFill>
                <a:srgbClr val="000000"/>
              </a:solidFill>
              <a:latin typeface="華康粗黑體" charset="0"/>
              <a:ea typeface="華康粗黑體" charset="0"/>
            </a:endParaRPr>
          </a:p>
        </p:txBody>
      </p:sp>
      <p:sp>
        <p:nvSpPr>
          <p:cNvPr id="46087" name="Rectangle 23"/>
          <p:cNvSpPr>
            <a:spLocks noChangeArrowheads="1"/>
          </p:cNvSpPr>
          <p:nvPr/>
        </p:nvSpPr>
        <p:spPr bwMode="auto">
          <a:xfrm>
            <a:off x="3886200" y="4419600"/>
            <a:ext cx="4343400" cy="914400"/>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zh-TW" altLang="en-US" sz="4400" b="1">
                <a:solidFill>
                  <a:srgbClr val="FF0000"/>
                </a:solidFill>
                <a:latin typeface="華康粗黑體" charset="0"/>
                <a:ea typeface="華康粗黑體" charset="0"/>
              </a:rPr>
              <a:t>5. 隨煩惱</a:t>
            </a:r>
            <a:r>
              <a:rPr lang="en-US" altLang="zh-TW" sz="4400" b="1">
                <a:solidFill>
                  <a:srgbClr val="FFFF00"/>
                </a:solidFill>
                <a:latin typeface="華康粗黑體" charset="0"/>
                <a:ea typeface="華康粗黑體" charset="0"/>
              </a:rPr>
              <a:t>  </a:t>
            </a:r>
            <a:r>
              <a:rPr lang="en-US" altLang="zh-TW" sz="4400" b="1">
                <a:solidFill>
                  <a:srgbClr val="000000"/>
                </a:solidFill>
                <a:latin typeface="華康粗黑體" charset="0"/>
                <a:ea typeface="華康粗黑體" charset="0"/>
              </a:rPr>
              <a:t>20</a:t>
            </a:r>
            <a:endParaRPr lang="zh-TW" altLang="en-US" sz="4400" b="1">
              <a:solidFill>
                <a:srgbClr val="000000"/>
              </a:solidFill>
              <a:latin typeface="華康粗黑體" charset="0"/>
              <a:ea typeface="華康粗黑體" charset="0"/>
            </a:endParaRPr>
          </a:p>
        </p:txBody>
      </p:sp>
      <p:sp>
        <p:nvSpPr>
          <p:cNvPr id="46088" name="Rectangle 24"/>
          <p:cNvSpPr>
            <a:spLocks noChangeArrowheads="1"/>
          </p:cNvSpPr>
          <p:nvPr/>
        </p:nvSpPr>
        <p:spPr bwMode="auto">
          <a:xfrm>
            <a:off x="3886200" y="5410200"/>
            <a:ext cx="4343400" cy="914400"/>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zh-TW" altLang="en-US" sz="4400" b="1">
                <a:solidFill>
                  <a:srgbClr val="FF0000"/>
                </a:solidFill>
                <a:latin typeface="華康粗黑體" charset="0"/>
                <a:ea typeface="華康粗黑體" charset="0"/>
              </a:rPr>
              <a:t>6. 不定</a:t>
            </a:r>
            <a:r>
              <a:rPr lang="en-US" altLang="zh-TW" sz="4400" b="1">
                <a:solidFill>
                  <a:srgbClr val="FFFF00"/>
                </a:solidFill>
                <a:latin typeface="華康粗黑體" charset="0"/>
                <a:ea typeface="華康粗黑體" charset="0"/>
              </a:rPr>
              <a:t>  </a:t>
            </a:r>
            <a:r>
              <a:rPr lang="en-US" altLang="zh-TW" sz="4400" b="1">
                <a:solidFill>
                  <a:srgbClr val="000000"/>
                </a:solidFill>
                <a:latin typeface="華康粗黑體" charset="0"/>
                <a:ea typeface="華康粗黑體" charset="0"/>
              </a:rPr>
              <a:t>4</a:t>
            </a:r>
            <a:endParaRPr lang="zh-TW" altLang="en-US" sz="4400" b="1">
              <a:solidFill>
                <a:srgbClr val="000000"/>
              </a:solidFill>
              <a:latin typeface="華康粗黑體" charset="0"/>
              <a:ea typeface="華康粗黑體" charset="0"/>
            </a:endParaRPr>
          </a:p>
        </p:txBody>
      </p:sp>
      <p:sp>
        <p:nvSpPr>
          <p:cNvPr id="46089" name="Line 26"/>
          <p:cNvSpPr>
            <a:spLocks noChangeShapeType="1"/>
          </p:cNvSpPr>
          <p:nvPr/>
        </p:nvSpPr>
        <p:spPr bwMode="auto">
          <a:xfrm>
            <a:off x="2843213" y="765175"/>
            <a:ext cx="0" cy="5105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TW" altLang="en-US"/>
          </a:p>
        </p:txBody>
      </p:sp>
      <p:sp>
        <p:nvSpPr>
          <p:cNvPr id="46090" name="Line 27"/>
          <p:cNvSpPr>
            <a:spLocks noChangeShapeType="1"/>
          </p:cNvSpPr>
          <p:nvPr/>
        </p:nvSpPr>
        <p:spPr bwMode="auto">
          <a:xfrm>
            <a:off x="1908175" y="3213100"/>
            <a:ext cx="8382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TW" altLang="en-US"/>
          </a:p>
        </p:txBody>
      </p:sp>
      <p:sp>
        <p:nvSpPr>
          <p:cNvPr id="46091" name="Line 28"/>
          <p:cNvSpPr>
            <a:spLocks noChangeShapeType="1"/>
          </p:cNvSpPr>
          <p:nvPr/>
        </p:nvSpPr>
        <p:spPr bwMode="auto">
          <a:xfrm>
            <a:off x="2771775" y="765175"/>
            <a:ext cx="6096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TW" altLang="en-US"/>
          </a:p>
        </p:txBody>
      </p:sp>
      <p:sp>
        <p:nvSpPr>
          <p:cNvPr id="46092" name="Line 29"/>
          <p:cNvSpPr>
            <a:spLocks noChangeShapeType="1"/>
          </p:cNvSpPr>
          <p:nvPr/>
        </p:nvSpPr>
        <p:spPr bwMode="auto">
          <a:xfrm>
            <a:off x="2916238" y="5876925"/>
            <a:ext cx="6096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TW" altLang="en-US"/>
          </a:p>
        </p:txBody>
      </p:sp>
      <p:sp>
        <p:nvSpPr>
          <p:cNvPr id="67615" name="Line 31"/>
          <p:cNvSpPr>
            <a:spLocks noChangeShapeType="1"/>
          </p:cNvSpPr>
          <p:nvPr/>
        </p:nvSpPr>
        <p:spPr bwMode="auto">
          <a:xfrm flipV="1">
            <a:off x="3200400" y="2286000"/>
            <a:ext cx="5562600" cy="76200"/>
          </a:xfrm>
          <a:prstGeom prst="line">
            <a:avLst/>
          </a:prstGeom>
          <a:noFill/>
          <a:ln w="57150">
            <a:solidFill>
              <a:schemeClr val="tx1"/>
            </a:solidFill>
            <a:prstDash val="sysDot"/>
            <a:round/>
            <a:headEnd/>
            <a:tailEnd/>
          </a:ln>
          <a:extLst>
            <a:ext uri="{909E8E84-426E-40DD-AFC4-6F175D3DCCD1}">
              <a14:hiddenFill xmlns:a14="http://schemas.microsoft.com/office/drawing/2010/main">
                <a:noFill/>
              </a14:hiddenFill>
            </a:ext>
          </a:extLst>
        </p:spPr>
        <p:txBody>
          <a:bodyPr wrap="none"/>
          <a:lstStyle/>
          <a:p>
            <a:endParaRPr lang="zh-TW" altLang="en-US"/>
          </a:p>
        </p:txBody>
      </p:sp>
      <p:sp>
        <p:nvSpPr>
          <p:cNvPr id="67616" name="Text Box 32"/>
          <p:cNvSpPr txBox="1">
            <a:spLocks noChangeArrowheads="1"/>
          </p:cNvSpPr>
          <p:nvPr/>
        </p:nvSpPr>
        <p:spPr bwMode="auto">
          <a:xfrm>
            <a:off x="6516688" y="692150"/>
            <a:ext cx="26273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zh-TW" altLang="en-US" sz="3200" b="1"/>
              <a:t>心理性</a:t>
            </a:r>
            <a:r>
              <a:rPr lang="en-US" altLang="zh-TW" sz="2800" b="1"/>
              <a:t>(psychological</a:t>
            </a:r>
            <a:r>
              <a:rPr lang="zh-TW" altLang="zh-TW" sz="2800" b="1"/>
              <a:t> </a:t>
            </a:r>
            <a:r>
              <a:rPr lang="en-US" altLang="zh-TW" sz="2800" b="1"/>
              <a:t>)</a:t>
            </a:r>
            <a:endParaRPr lang="zh-TW" altLang="en-US" sz="2800" b="1"/>
          </a:p>
        </p:txBody>
      </p:sp>
      <p:sp>
        <p:nvSpPr>
          <p:cNvPr id="67617" name="Text Box 33"/>
          <p:cNvSpPr txBox="1">
            <a:spLocks noChangeArrowheads="1"/>
          </p:cNvSpPr>
          <p:nvPr/>
        </p:nvSpPr>
        <p:spPr bwMode="auto">
          <a:xfrm>
            <a:off x="6948488" y="2438400"/>
            <a:ext cx="19764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zh-TW" altLang="en-US" sz="3600" b="1"/>
              <a:t>倫理性</a:t>
            </a:r>
            <a:endParaRPr lang="en-US" altLang="zh-TW" sz="3600" b="1"/>
          </a:p>
          <a:p>
            <a:pPr eaLnBrk="1" hangingPunct="1"/>
            <a:r>
              <a:rPr lang="en-US" altLang="zh-TW" sz="3600" b="1"/>
              <a:t>(Ethical)</a:t>
            </a:r>
            <a:endParaRPr lang="zh-TW" altLang="en-US" sz="3600" b="1"/>
          </a:p>
        </p:txBody>
      </p:sp>
      <p:sp>
        <p:nvSpPr>
          <p:cNvPr id="67619" name="Line 35"/>
          <p:cNvSpPr>
            <a:spLocks noChangeShapeType="1"/>
          </p:cNvSpPr>
          <p:nvPr/>
        </p:nvSpPr>
        <p:spPr bwMode="auto">
          <a:xfrm flipV="1">
            <a:off x="6156325" y="692150"/>
            <a:ext cx="0" cy="1447800"/>
          </a:xfrm>
          <a:prstGeom prst="line">
            <a:avLst/>
          </a:prstGeom>
          <a:noFill/>
          <a:ln w="57150"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lstStyle/>
          <a:p>
            <a:endParaRPr lang="zh-TW" altLang="en-US"/>
          </a:p>
        </p:txBody>
      </p:sp>
      <p:sp>
        <p:nvSpPr>
          <p:cNvPr id="67620" name="Line 36"/>
          <p:cNvSpPr>
            <a:spLocks noChangeShapeType="1"/>
          </p:cNvSpPr>
          <p:nvPr/>
        </p:nvSpPr>
        <p:spPr bwMode="auto">
          <a:xfrm>
            <a:off x="8893175" y="2997200"/>
            <a:ext cx="0" cy="2819400"/>
          </a:xfrm>
          <a:prstGeom prst="line">
            <a:avLst/>
          </a:prstGeom>
          <a:noFill/>
          <a:ln w="38100"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lstStyle/>
          <a:p>
            <a:endParaRPr lang="zh-TW" alt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615"/>
                                        </p:tgtEl>
                                        <p:attrNameLst>
                                          <p:attrName>style.visibility</p:attrName>
                                        </p:attrNameLst>
                                      </p:cBhvr>
                                      <p:to>
                                        <p:strVal val="visible"/>
                                      </p:to>
                                    </p:set>
                                    <p:anim calcmode="lin" valueType="num">
                                      <p:cBhvr additive="base">
                                        <p:cTn id="7" dur="500" fill="hold"/>
                                        <p:tgtEl>
                                          <p:spTgt spid="67615"/>
                                        </p:tgtEl>
                                        <p:attrNameLst>
                                          <p:attrName>ppt_x</p:attrName>
                                        </p:attrNameLst>
                                      </p:cBhvr>
                                      <p:tavLst>
                                        <p:tav tm="0">
                                          <p:val>
                                            <p:strVal val="0-#ppt_w/2"/>
                                          </p:val>
                                        </p:tav>
                                        <p:tav tm="100000">
                                          <p:val>
                                            <p:strVal val="#ppt_x"/>
                                          </p:val>
                                        </p:tav>
                                      </p:tavLst>
                                    </p:anim>
                                    <p:anim calcmode="lin" valueType="num">
                                      <p:cBhvr additive="base">
                                        <p:cTn id="8" dur="500" fill="hold"/>
                                        <p:tgtEl>
                                          <p:spTgt spid="6761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616"/>
                                        </p:tgtEl>
                                        <p:attrNameLst>
                                          <p:attrName>style.visibility</p:attrName>
                                        </p:attrNameLst>
                                      </p:cBhvr>
                                      <p:to>
                                        <p:strVal val="visible"/>
                                      </p:to>
                                    </p:set>
                                    <p:anim calcmode="lin" valueType="num">
                                      <p:cBhvr additive="base">
                                        <p:cTn id="13" dur="500" fill="hold"/>
                                        <p:tgtEl>
                                          <p:spTgt spid="67616"/>
                                        </p:tgtEl>
                                        <p:attrNameLst>
                                          <p:attrName>ppt_x</p:attrName>
                                        </p:attrNameLst>
                                      </p:cBhvr>
                                      <p:tavLst>
                                        <p:tav tm="0">
                                          <p:val>
                                            <p:strVal val="0-#ppt_w/2"/>
                                          </p:val>
                                        </p:tav>
                                        <p:tav tm="100000">
                                          <p:val>
                                            <p:strVal val="#ppt_x"/>
                                          </p:val>
                                        </p:tav>
                                      </p:tavLst>
                                    </p:anim>
                                    <p:anim calcmode="lin" valueType="num">
                                      <p:cBhvr additive="base">
                                        <p:cTn id="14" dur="500" fill="hold"/>
                                        <p:tgtEl>
                                          <p:spTgt spid="6761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619"/>
                                        </p:tgtEl>
                                        <p:attrNameLst>
                                          <p:attrName>style.visibility</p:attrName>
                                        </p:attrNameLst>
                                      </p:cBhvr>
                                      <p:to>
                                        <p:strVal val="visible"/>
                                      </p:to>
                                    </p:set>
                                    <p:anim calcmode="lin" valueType="num">
                                      <p:cBhvr additive="base">
                                        <p:cTn id="19" dur="500" fill="hold"/>
                                        <p:tgtEl>
                                          <p:spTgt spid="67619"/>
                                        </p:tgtEl>
                                        <p:attrNameLst>
                                          <p:attrName>ppt_x</p:attrName>
                                        </p:attrNameLst>
                                      </p:cBhvr>
                                      <p:tavLst>
                                        <p:tav tm="0">
                                          <p:val>
                                            <p:strVal val="0-#ppt_w/2"/>
                                          </p:val>
                                        </p:tav>
                                        <p:tav tm="100000">
                                          <p:val>
                                            <p:strVal val="#ppt_x"/>
                                          </p:val>
                                        </p:tav>
                                      </p:tavLst>
                                    </p:anim>
                                    <p:anim calcmode="lin" valueType="num">
                                      <p:cBhvr additive="base">
                                        <p:cTn id="20" dur="500" fill="hold"/>
                                        <p:tgtEl>
                                          <p:spTgt spid="6761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617"/>
                                        </p:tgtEl>
                                        <p:attrNameLst>
                                          <p:attrName>style.visibility</p:attrName>
                                        </p:attrNameLst>
                                      </p:cBhvr>
                                      <p:to>
                                        <p:strVal val="visible"/>
                                      </p:to>
                                    </p:set>
                                    <p:anim calcmode="lin" valueType="num">
                                      <p:cBhvr additive="base">
                                        <p:cTn id="25" dur="500" fill="hold"/>
                                        <p:tgtEl>
                                          <p:spTgt spid="67617"/>
                                        </p:tgtEl>
                                        <p:attrNameLst>
                                          <p:attrName>ppt_x</p:attrName>
                                        </p:attrNameLst>
                                      </p:cBhvr>
                                      <p:tavLst>
                                        <p:tav tm="0">
                                          <p:val>
                                            <p:strVal val="0-#ppt_w/2"/>
                                          </p:val>
                                        </p:tav>
                                        <p:tav tm="100000">
                                          <p:val>
                                            <p:strVal val="#ppt_x"/>
                                          </p:val>
                                        </p:tav>
                                      </p:tavLst>
                                    </p:anim>
                                    <p:anim calcmode="lin" valueType="num">
                                      <p:cBhvr additive="base">
                                        <p:cTn id="26" dur="500" fill="hold"/>
                                        <p:tgtEl>
                                          <p:spTgt spid="67617"/>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620"/>
                                        </p:tgtEl>
                                        <p:attrNameLst>
                                          <p:attrName>style.visibility</p:attrName>
                                        </p:attrNameLst>
                                      </p:cBhvr>
                                      <p:to>
                                        <p:strVal val="visible"/>
                                      </p:to>
                                    </p:set>
                                    <p:anim calcmode="lin" valueType="num">
                                      <p:cBhvr additive="base">
                                        <p:cTn id="31" dur="500" fill="hold"/>
                                        <p:tgtEl>
                                          <p:spTgt spid="67620"/>
                                        </p:tgtEl>
                                        <p:attrNameLst>
                                          <p:attrName>ppt_x</p:attrName>
                                        </p:attrNameLst>
                                      </p:cBhvr>
                                      <p:tavLst>
                                        <p:tav tm="0">
                                          <p:val>
                                            <p:strVal val="0-#ppt_w/2"/>
                                          </p:val>
                                        </p:tav>
                                        <p:tav tm="100000">
                                          <p:val>
                                            <p:strVal val="#ppt_x"/>
                                          </p:val>
                                        </p:tav>
                                      </p:tavLst>
                                    </p:anim>
                                    <p:anim calcmode="lin" valueType="num">
                                      <p:cBhvr additive="base">
                                        <p:cTn id="32" dur="500" fill="hold"/>
                                        <p:tgtEl>
                                          <p:spTgt spid="676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615" grpId="0" animBg="1"/>
      <p:bldP spid="67616" grpId="0" autoUpdateAnimBg="0"/>
      <p:bldP spid="67617" grpId="0" autoUpdateAnimBg="0"/>
      <p:bldP spid="67619" grpId="0" animBg="1"/>
      <p:bldP spid="676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Oval 2"/>
          <p:cNvSpPr>
            <a:spLocks noChangeArrowheads="1"/>
          </p:cNvSpPr>
          <p:nvPr/>
        </p:nvSpPr>
        <p:spPr bwMode="auto">
          <a:xfrm>
            <a:off x="3276600" y="1143000"/>
            <a:ext cx="2667000" cy="2133600"/>
          </a:xfrm>
          <a:prstGeom prst="ellipse">
            <a:avLst/>
          </a:prstGeom>
          <a:solidFill>
            <a:schemeClr val="hlink"/>
          </a:solidFill>
          <a:ln w="57150">
            <a:solidFill>
              <a:srgbClr val="FFCC00"/>
            </a:solidFill>
            <a:round/>
            <a:headEnd/>
            <a:tailEnd/>
          </a:ln>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endParaRPr lang="zh-TW" altLang="en-US" b="1">
              <a:ea typeface="華康仿宋體W5" charset="0"/>
            </a:endParaRPr>
          </a:p>
        </p:txBody>
      </p:sp>
      <p:sp>
        <p:nvSpPr>
          <p:cNvPr id="47106" name="Oval 3"/>
          <p:cNvSpPr>
            <a:spLocks noChangeArrowheads="1"/>
          </p:cNvSpPr>
          <p:nvPr/>
        </p:nvSpPr>
        <p:spPr bwMode="auto">
          <a:xfrm>
            <a:off x="2438400" y="1981200"/>
            <a:ext cx="1219200" cy="1066800"/>
          </a:xfrm>
          <a:prstGeom prst="ellipse">
            <a:avLst/>
          </a:prstGeom>
          <a:noFill/>
          <a:ln w="38100">
            <a:solidFill>
              <a:srgbClr val="0033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endParaRPr lang="zh-TW" altLang="en-US" b="1">
              <a:ea typeface="華康仿宋體W5" charset="0"/>
            </a:endParaRPr>
          </a:p>
        </p:txBody>
      </p:sp>
      <p:sp>
        <p:nvSpPr>
          <p:cNvPr id="47107" name="Oval 4"/>
          <p:cNvSpPr>
            <a:spLocks noChangeArrowheads="1"/>
          </p:cNvSpPr>
          <p:nvPr/>
        </p:nvSpPr>
        <p:spPr bwMode="auto">
          <a:xfrm>
            <a:off x="2743200" y="914400"/>
            <a:ext cx="1219200" cy="1066800"/>
          </a:xfrm>
          <a:prstGeom prst="ellipse">
            <a:avLst/>
          </a:prstGeom>
          <a:noFill/>
          <a:ln w="38100">
            <a:solidFill>
              <a:srgbClr val="0033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endParaRPr lang="zh-TW" altLang="en-US" b="1">
              <a:ea typeface="華康仿宋體W5" charset="0"/>
            </a:endParaRPr>
          </a:p>
        </p:txBody>
      </p:sp>
      <p:sp>
        <p:nvSpPr>
          <p:cNvPr id="47108" name="Oval 5"/>
          <p:cNvSpPr>
            <a:spLocks noChangeArrowheads="1"/>
          </p:cNvSpPr>
          <p:nvPr/>
        </p:nvSpPr>
        <p:spPr bwMode="auto">
          <a:xfrm>
            <a:off x="3810000" y="381000"/>
            <a:ext cx="1219200" cy="1066800"/>
          </a:xfrm>
          <a:prstGeom prst="ellipse">
            <a:avLst/>
          </a:prstGeom>
          <a:noFill/>
          <a:ln w="38100">
            <a:solidFill>
              <a:srgbClr val="0033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endParaRPr lang="zh-TW" altLang="en-US" b="1">
              <a:ea typeface="華康仿宋體W5" charset="0"/>
            </a:endParaRPr>
          </a:p>
        </p:txBody>
      </p:sp>
      <p:sp>
        <p:nvSpPr>
          <p:cNvPr id="47109" name="Oval 6"/>
          <p:cNvSpPr>
            <a:spLocks noChangeArrowheads="1"/>
          </p:cNvSpPr>
          <p:nvPr/>
        </p:nvSpPr>
        <p:spPr bwMode="auto">
          <a:xfrm>
            <a:off x="5638800" y="1828800"/>
            <a:ext cx="1219200" cy="1066800"/>
          </a:xfrm>
          <a:prstGeom prst="ellipse">
            <a:avLst/>
          </a:prstGeom>
          <a:noFill/>
          <a:ln w="38100">
            <a:solidFill>
              <a:srgbClr val="0033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endParaRPr lang="zh-TW" altLang="en-US" b="1">
              <a:ea typeface="華康仿宋體W5" charset="0"/>
            </a:endParaRPr>
          </a:p>
        </p:txBody>
      </p:sp>
      <p:sp>
        <p:nvSpPr>
          <p:cNvPr id="47110" name="Oval 7"/>
          <p:cNvSpPr>
            <a:spLocks noChangeArrowheads="1"/>
          </p:cNvSpPr>
          <p:nvPr/>
        </p:nvSpPr>
        <p:spPr bwMode="auto">
          <a:xfrm>
            <a:off x="5105400" y="838200"/>
            <a:ext cx="1219200" cy="1066800"/>
          </a:xfrm>
          <a:prstGeom prst="ellipse">
            <a:avLst/>
          </a:prstGeom>
          <a:noFill/>
          <a:ln w="38100">
            <a:solidFill>
              <a:srgbClr val="0033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endParaRPr lang="zh-TW" altLang="en-US" b="1">
              <a:ea typeface="華康仿宋體W5" charset="0"/>
            </a:endParaRPr>
          </a:p>
        </p:txBody>
      </p:sp>
      <p:sp>
        <p:nvSpPr>
          <p:cNvPr id="47111" name="Oval 8"/>
          <p:cNvSpPr>
            <a:spLocks noChangeArrowheads="1"/>
          </p:cNvSpPr>
          <p:nvPr/>
        </p:nvSpPr>
        <p:spPr bwMode="auto">
          <a:xfrm>
            <a:off x="3657600" y="2819400"/>
            <a:ext cx="1905000" cy="2133600"/>
          </a:xfrm>
          <a:prstGeom prst="ellipse">
            <a:avLst/>
          </a:prstGeom>
          <a:noFill/>
          <a:ln w="5715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endParaRPr lang="zh-TW" altLang="en-US" b="1">
              <a:ea typeface="華康仿宋體W5" charset="0"/>
            </a:endParaRPr>
          </a:p>
        </p:txBody>
      </p:sp>
      <p:sp>
        <p:nvSpPr>
          <p:cNvPr id="47112" name="Oval 9"/>
          <p:cNvSpPr>
            <a:spLocks noChangeArrowheads="1"/>
          </p:cNvSpPr>
          <p:nvPr/>
        </p:nvSpPr>
        <p:spPr bwMode="auto">
          <a:xfrm>
            <a:off x="2286000" y="4419600"/>
            <a:ext cx="4876800" cy="2133600"/>
          </a:xfrm>
          <a:prstGeom prst="ellipse">
            <a:avLst/>
          </a:prstGeom>
          <a:noFill/>
          <a:ln w="5715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endParaRPr lang="zh-TW" altLang="en-US" b="1">
              <a:ea typeface="華康仿宋體W5" charset="0"/>
            </a:endParaRPr>
          </a:p>
        </p:txBody>
      </p:sp>
      <p:sp>
        <p:nvSpPr>
          <p:cNvPr id="47113" name="Rectangle 10"/>
          <p:cNvSpPr>
            <a:spLocks noChangeArrowheads="1"/>
          </p:cNvSpPr>
          <p:nvPr/>
        </p:nvSpPr>
        <p:spPr bwMode="auto">
          <a:xfrm>
            <a:off x="2590800" y="2133600"/>
            <a:ext cx="53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3600" b="1">
                <a:solidFill>
                  <a:srgbClr val="FF0000"/>
                </a:solidFill>
                <a:ea typeface="華康粗黑體" charset="0"/>
              </a:rPr>
              <a:t>眼</a:t>
            </a:r>
          </a:p>
        </p:txBody>
      </p:sp>
      <p:sp>
        <p:nvSpPr>
          <p:cNvPr id="47114" name="Rectangle 11"/>
          <p:cNvSpPr>
            <a:spLocks noChangeArrowheads="1"/>
          </p:cNvSpPr>
          <p:nvPr/>
        </p:nvSpPr>
        <p:spPr bwMode="auto">
          <a:xfrm>
            <a:off x="2895600" y="1143000"/>
            <a:ext cx="53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4800" b="1">
                <a:solidFill>
                  <a:srgbClr val="FF0000"/>
                </a:solidFill>
                <a:ea typeface="華康粗黑體" charset="0"/>
              </a:rPr>
              <a:t>耳</a:t>
            </a:r>
          </a:p>
        </p:txBody>
      </p:sp>
      <p:sp>
        <p:nvSpPr>
          <p:cNvPr id="47115" name="Rectangle 12"/>
          <p:cNvSpPr>
            <a:spLocks noChangeArrowheads="1"/>
          </p:cNvSpPr>
          <p:nvPr/>
        </p:nvSpPr>
        <p:spPr bwMode="auto">
          <a:xfrm>
            <a:off x="4191000" y="381000"/>
            <a:ext cx="53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3600" b="1">
                <a:solidFill>
                  <a:srgbClr val="FF0000"/>
                </a:solidFill>
                <a:ea typeface="華康粗黑體" charset="0"/>
              </a:rPr>
              <a:t>鼻</a:t>
            </a:r>
          </a:p>
        </p:txBody>
      </p:sp>
      <p:sp>
        <p:nvSpPr>
          <p:cNvPr id="47116" name="Rectangle 13"/>
          <p:cNvSpPr>
            <a:spLocks noChangeArrowheads="1"/>
          </p:cNvSpPr>
          <p:nvPr/>
        </p:nvSpPr>
        <p:spPr bwMode="auto">
          <a:xfrm>
            <a:off x="5638800" y="990600"/>
            <a:ext cx="53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3600" b="1">
                <a:solidFill>
                  <a:srgbClr val="FF0000"/>
                </a:solidFill>
                <a:ea typeface="華康粗黑體" charset="0"/>
              </a:rPr>
              <a:t>舌</a:t>
            </a:r>
          </a:p>
        </p:txBody>
      </p:sp>
      <p:sp>
        <p:nvSpPr>
          <p:cNvPr id="47117" name="Rectangle 14"/>
          <p:cNvSpPr>
            <a:spLocks noChangeArrowheads="1"/>
          </p:cNvSpPr>
          <p:nvPr/>
        </p:nvSpPr>
        <p:spPr bwMode="auto">
          <a:xfrm>
            <a:off x="6096000" y="1981200"/>
            <a:ext cx="53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3600" b="1">
                <a:solidFill>
                  <a:srgbClr val="FF0000"/>
                </a:solidFill>
                <a:ea typeface="華康粗黑體" charset="0"/>
              </a:rPr>
              <a:t>身</a:t>
            </a:r>
          </a:p>
        </p:txBody>
      </p:sp>
      <p:sp>
        <p:nvSpPr>
          <p:cNvPr id="47118" name="Rectangle 15"/>
          <p:cNvSpPr>
            <a:spLocks noChangeArrowheads="1"/>
          </p:cNvSpPr>
          <p:nvPr/>
        </p:nvSpPr>
        <p:spPr bwMode="auto">
          <a:xfrm>
            <a:off x="4343400" y="2209800"/>
            <a:ext cx="45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3600" b="1">
                <a:solidFill>
                  <a:srgbClr val="0000FF"/>
                </a:solidFill>
                <a:ea typeface="華康粗黑體" charset="0"/>
              </a:rPr>
              <a:t>意</a:t>
            </a:r>
          </a:p>
        </p:txBody>
      </p:sp>
      <p:sp>
        <p:nvSpPr>
          <p:cNvPr id="47119" name="Rectangle 16"/>
          <p:cNvSpPr>
            <a:spLocks noChangeArrowheads="1"/>
          </p:cNvSpPr>
          <p:nvPr/>
        </p:nvSpPr>
        <p:spPr bwMode="auto">
          <a:xfrm>
            <a:off x="3886200" y="3505200"/>
            <a:ext cx="1447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4400" b="1">
                <a:solidFill>
                  <a:srgbClr val="FF0000"/>
                </a:solidFill>
                <a:ea typeface="華康粗黑體" charset="0"/>
              </a:rPr>
              <a:t>末那</a:t>
            </a:r>
            <a:r>
              <a:rPr lang="en-US" altLang="zh-TW" sz="4800" b="1">
                <a:solidFill>
                  <a:schemeClr val="tx2"/>
                </a:solidFill>
                <a:ea typeface="華康粗黑體" charset="0"/>
              </a:rPr>
              <a:t>manas</a:t>
            </a:r>
            <a:r>
              <a:rPr lang="zh-TW" altLang="en-US" sz="4400" b="1">
                <a:solidFill>
                  <a:srgbClr val="FF0000"/>
                </a:solidFill>
                <a:ea typeface="華康粗黑體" charset="0"/>
              </a:rPr>
              <a:t>識</a:t>
            </a:r>
          </a:p>
        </p:txBody>
      </p:sp>
      <p:sp>
        <p:nvSpPr>
          <p:cNvPr id="47120" name="Rectangle 17"/>
          <p:cNvSpPr>
            <a:spLocks noChangeArrowheads="1"/>
          </p:cNvSpPr>
          <p:nvPr/>
        </p:nvSpPr>
        <p:spPr bwMode="auto">
          <a:xfrm>
            <a:off x="4038600" y="5486400"/>
            <a:ext cx="1447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4000" b="1">
                <a:solidFill>
                  <a:srgbClr val="FF0000"/>
                </a:solidFill>
                <a:ea typeface="華康粗黑體" charset="0"/>
              </a:rPr>
              <a:t>阿賴耶</a:t>
            </a:r>
            <a:r>
              <a:rPr lang="tr-TR" altLang="zh-TW" sz="4000" b="1">
                <a:solidFill>
                  <a:schemeClr val="tx2"/>
                </a:solidFill>
                <a:latin typeface="Diacritic" charset="0"/>
                <a:ea typeface="華康粗黑體" charset="0"/>
              </a:rPr>
              <a:t>ālaya</a:t>
            </a:r>
            <a:r>
              <a:rPr lang="zh-TW" altLang="en-US" sz="4000" b="1">
                <a:solidFill>
                  <a:srgbClr val="FF0000"/>
                </a:solidFill>
                <a:ea typeface="華康粗黑體" charset="0"/>
              </a:rPr>
              <a:t>識</a:t>
            </a:r>
          </a:p>
        </p:txBody>
      </p:sp>
      <p:sp>
        <p:nvSpPr>
          <p:cNvPr id="47121" name="Rectangle 18"/>
          <p:cNvSpPr>
            <a:spLocks noChangeArrowheads="1"/>
          </p:cNvSpPr>
          <p:nvPr/>
        </p:nvSpPr>
        <p:spPr bwMode="auto">
          <a:xfrm>
            <a:off x="4114800" y="1981200"/>
            <a:ext cx="8382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1800" b="1">
                <a:solidFill>
                  <a:schemeClr val="tx2"/>
                </a:solidFill>
                <a:ea typeface="華康粗黑體" charset="0"/>
              </a:rPr>
              <a:t>第六識</a:t>
            </a:r>
          </a:p>
        </p:txBody>
      </p:sp>
      <p:sp>
        <p:nvSpPr>
          <p:cNvPr id="47122" name="Rectangle 19"/>
          <p:cNvSpPr>
            <a:spLocks noChangeArrowheads="1"/>
          </p:cNvSpPr>
          <p:nvPr/>
        </p:nvSpPr>
        <p:spPr bwMode="auto">
          <a:xfrm>
            <a:off x="4191000" y="3429000"/>
            <a:ext cx="8382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1800" b="1">
                <a:solidFill>
                  <a:schemeClr val="tx2"/>
                </a:solidFill>
                <a:ea typeface="華康粗黑體" charset="0"/>
              </a:rPr>
              <a:t>第七識</a:t>
            </a:r>
          </a:p>
        </p:txBody>
      </p:sp>
      <p:sp>
        <p:nvSpPr>
          <p:cNvPr id="47123" name="Rectangle 20"/>
          <p:cNvSpPr>
            <a:spLocks noChangeArrowheads="1"/>
          </p:cNvSpPr>
          <p:nvPr/>
        </p:nvSpPr>
        <p:spPr bwMode="auto">
          <a:xfrm>
            <a:off x="4191000" y="5334000"/>
            <a:ext cx="9906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1800" b="1">
                <a:solidFill>
                  <a:schemeClr val="tx2"/>
                </a:solidFill>
                <a:ea typeface="華康粗黑體" charset="0"/>
              </a:rPr>
              <a:t>第八識</a:t>
            </a:r>
          </a:p>
        </p:txBody>
      </p:sp>
      <p:sp>
        <p:nvSpPr>
          <p:cNvPr id="47124" name="Rectangle 21"/>
          <p:cNvSpPr>
            <a:spLocks noChangeArrowheads="1"/>
          </p:cNvSpPr>
          <p:nvPr/>
        </p:nvSpPr>
        <p:spPr bwMode="auto">
          <a:xfrm>
            <a:off x="685800" y="838200"/>
            <a:ext cx="914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7200" b="1">
                <a:ea typeface="華康粗黑體" charset="0"/>
              </a:rPr>
              <a:t>外</a:t>
            </a:r>
          </a:p>
        </p:txBody>
      </p:sp>
      <p:sp>
        <p:nvSpPr>
          <p:cNvPr id="47125" name="Rectangle 22"/>
          <p:cNvSpPr>
            <a:spLocks noChangeArrowheads="1"/>
          </p:cNvSpPr>
          <p:nvPr/>
        </p:nvSpPr>
        <p:spPr bwMode="auto">
          <a:xfrm>
            <a:off x="838200" y="5562600"/>
            <a:ext cx="914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7200" b="1">
                <a:solidFill>
                  <a:srgbClr val="0033CC"/>
                </a:solidFill>
                <a:ea typeface="華康粗黑體" charset="0"/>
              </a:rPr>
              <a:t>內</a:t>
            </a:r>
          </a:p>
        </p:txBody>
      </p:sp>
      <p:sp>
        <p:nvSpPr>
          <p:cNvPr id="47126" name="Line 23"/>
          <p:cNvSpPr>
            <a:spLocks noChangeShapeType="1"/>
          </p:cNvSpPr>
          <p:nvPr/>
        </p:nvSpPr>
        <p:spPr bwMode="auto">
          <a:xfrm>
            <a:off x="1143000" y="1600200"/>
            <a:ext cx="0" cy="3657600"/>
          </a:xfrm>
          <a:prstGeom prst="line">
            <a:avLst/>
          </a:prstGeom>
          <a:noFill/>
          <a:ln w="76200">
            <a:solidFill>
              <a:srgbClr val="0033CC"/>
            </a:solidFill>
            <a:round/>
            <a:headEnd/>
            <a:tailEnd type="triangle" w="med" len="med"/>
          </a:ln>
          <a:extLst>
            <a:ext uri="{909E8E84-426E-40DD-AFC4-6F175D3DCCD1}">
              <a14:hiddenFill xmlns:a14="http://schemas.microsoft.com/office/drawing/2010/main">
                <a:noFill/>
              </a14:hiddenFill>
            </a:ext>
          </a:extLst>
        </p:spPr>
        <p:txBody>
          <a:bodyPr wrap="none"/>
          <a:lstStyle/>
          <a:p>
            <a:endParaRPr lang="zh-TW" altLang="en-US"/>
          </a:p>
        </p:txBody>
      </p:sp>
      <p:sp>
        <p:nvSpPr>
          <p:cNvPr id="47127" name="Text Box 24"/>
          <p:cNvSpPr txBox="1">
            <a:spLocks noChangeArrowheads="1"/>
          </p:cNvSpPr>
          <p:nvPr/>
        </p:nvSpPr>
        <p:spPr bwMode="auto">
          <a:xfrm>
            <a:off x="6384925" y="3352800"/>
            <a:ext cx="22367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zh-TW" altLang="en-US" sz="3200" b="1">
                <a:solidFill>
                  <a:schemeClr val="tx2"/>
                </a:solidFill>
                <a:latin typeface="Diacritic" charset="0"/>
              </a:rPr>
              <a:t>自我執著心</a:t>
            </a:r>
            <a:endParaRPr lang="zh-TW" altLang="en-US" sz="3200" b="1">
              <a:solidFill>
                <a:schemeClr val="tx2"/>
              </a:solidFill>
            </a:endParaRPr>
          </a:p>
        </p:txBody>
      </p:sp>
      <p:sp>
        <p:nvSpPr>
          <p:cNvPr id="47128" name="Text Box 25"/>
          <p:cNvSpPr txBox="1">
            <a:spLocks noChangeArrowheads="1"/>
          </p:cNvSpPr>
          <p:nvPr/>
        </p:nvSpPr>
        <p:spPr bwMode="auto">
          <a:xfrm>
            <a:off x="6629400" y="5529263"/>
            <a:ext cx="25146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zh-TW" altLang="en-US" b="1">
                <a:solidFill>
                  <a:schemeClr val="tx2"/>
                </a:solidFill>
                <a:latin typeface="Diacritic" charset="0"/>
              </a:rPr>
              <a:t>自我執著心的對象</a:t>
            </a:r>
            <a:endParaRPr lang="zh-TW" altLang="en-US" b="1">
              <a:solidFill>
                <a:schemeClr val="tx2"/>
              </a:solidFill>
            </a:endParaRP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05098" y="287787"/>
            <a:ext cx="7499350" cy="1143000"/>
          </a:xfrm>
        </p:spPr>
        <p:txBody>
          <a:bodyPr>
            <a:normAutofit fontScale="90000"/>
          </a:bodyPr>
          <a:lstStyle/>
          <a:p>
            <a:pPr>
              <a:defRPr/>
            </a:pPr>
            <a:r>
              <a:rPr kumimoji="0" lang="en-US" altLang="zh-TW" sz="4400" b="1" dirty="0">
                <a:solidFill>
                  <a:srgbClr val="0033CC"/>
                </a:solidFill>
              </a:rPr>
              <a:t>Triune</a:t>
            </a:r>
            <a:r>
              <a:rPr kumimoji="0" lang="en-US" altLang="zh-TW" sz="4400" b="1" dirty="0"/>
              <a:t> </a:t>
            </a:r>
            <a:r>
              <a:rPr kumimoji="0" lang="en-US" altLang="zh-TW" sz="4400" b="1" dirty="0">
                <a:solidFill>
                  <a:srgbClr val="310EB2"/>
                </a:solidFill>
              </a:rPr>
              <a:t>Brain</a:t>
            </a:r>
            <a:r>
              <a:rPr kumimoji="0" lang="en-US" altLang="zh-TW" sz="4400" b="1" dirty="0"/>
              <a:t> </a:t>
            </a:r>
            <a:r>
              <a:rPr kumimoji="0" lang="en-US" altLang="zh-TW" sz="4400" b="1" dirty="0" smtClean="0"/>
              <a:t>Model</a:t>
            </a:r>
            <a:br>
              <a:rPr kumimoji="0" lang="en-US" altLang="zh-TW" sz="4400" b="1" dirty="0" smtClean="0"/>
            </a:br>
            <a:r>
              <a:rPr kumimoji="0" lang="zh-TW" altLang="en-US" dirty="0" smtClean="0">
                <a:cs typeface="+mj-cs"/>
              </a:rPr>
              <a:t>三重腦的演化理論</a:t>
            </a:r>
            <a:endParaRPr kumimoji="0" lang="zh-TW" altLang="en-US" dirty="0">
              <a:cs typeface="+mj-cs"/>
            </a:endParaRPr>
          </a:p>
        </p:txBody>
      </p:sp>
      <p:sp>
        <p:nvSpPr>
          <p:cNvPr id="63490" name="內容版面配置區 2"/>
          <p:cNvSpPr>
            <a:spLocks noGrp="1"/>
          </p:cNvSpPr>
          <p:nvPr>
            <p:ph idx="1"/>
          </p:nvPr>
        </p:nvSpPr>
        <p:spPr>
          <a:xfrm>
            <a:off x="611560" y="1772816"/>
            <a:ext cx="7992888" cy="4680520"/>
          </a:xfrm>
        </p:spPr>
        <p:txBody>
          <a:bodyPr/>
          <a:lstStyle/>
          <a:p>
            <a:pPr>
              <a:buNone/>
            </a:pPr>
            <a:r>
              <a:rPr kumimoji="0" lang="zh-TW" altLang="en-US" dirty="0"/>
              <a:t>美國神經生理學家</a:t>
            </a:r>
            <a:r>
              <a:rPr kumimoji="0" lang="zh-TW" altLang="en-US" dirty="0" smtClean="0"/>
              <a:t>馬克林</a:t>
            </a:r>
            <a:endParaRPr kumimoji="0" lang="en-US" altLang="zh-TW" dirty="0" smtClean="0"/>
          </a:p>
          <a:p>
            <a:pPr>
              <a:buNone/>
            </a:pPr>
            <a:r>
              <a:rPr kumimoji="0" lang="en-US" altLang="zh-TW" b="1" dirty="0" smtClean="0">
                <a:solidFill>
                  <a:srgbClr val="310EB2"/>
                </a:solidFill>
              </a:rPr>
              <a:t>Dr. </a:t>
            </a:r>
            <a:r>
              <a:rPr lang="en-US" altLang="zh-TW" b="1" dirty="0" smtClean="0">
                <a:solidFill>
                  <a:srgbClr val="310EB2"/>
                </a:solidFill>
              </a:rPr>
              <a:t>Paul </a:t>
            </a:r>
            <a:r>
              <a:rPr lang="en-US" altLang="zh-TW" b="1" dirty="0">
                <a:solidFill>
                  <a:srgbClr val="310EB2"/>
                </a:solidFill>
              </a:rPr>
              <a:t>D. MacLean (1913~)</a:t>
            </a:r>
            <a:endParaRPr kumimoji="0" lang="en-US" altLang="zh-TW" dirty="0"/>
          </a:p>
          <a:p>
            <a:pPr marL="596900" indent="-514350">
              <a:buFont typeface="+mj-lt"/>
              <a:buAutoNum type="arabicPeriod"/>
            </a:pPr>
            <a:r>
              <a:rPr kumimoji="0" lang="zh-TW" altLang="en-US" dirty="0"/>
              <a:t>約兩億年前的爬蟲類時代的演化有關的</a:t>
            </a:r>
            <a:r>
              <a:rPr kumimoji="0" lang="zh-TW" altLang="en-US" dirty="0">
                <a:solidFill>
                  <a:srgbClr val="0070C0"/>
                </a:solidFill>
              </a:rPr>
              <a:t>腦幹</a:t>
            </a:r>
            <a:r>
              <a:rPr kumimoji="0" lang="zh-TW" altLang="en-US" dirty="0"/>
              <a:t>（</a:t>
            </a:r>
            <a:r>
              <a:rPr kumimoji="0" lang="zh-TW" altLang="en-US" dirty="0">
                <a:solidFill>
                  <a:srgbClr val="FF0000"/>
                </a:solidFill>
              </a:rPr>
              <a:t>生命中樞</a:t>
            </a:r>
            <a:r>
              <a:rPr kumimoji="0" lang="en-US" altLang="zh-TW" dirty="0"/>
              <a:t>︰</a:t>
            </a:r>
            <a:r>
              <a:rPr kumimoji="0" lang="zh-TW" altLang="en-US" dirty="0"/>
              <a:t>呼吸、新陳代謝）</a:t>
            </a:r>
            <a:endParaRPr kumimoji="0" lang="en-US" altLang="zh-TW" dirty="0"/>
          </a:p>
          <a:p>
            <a:pPr marL="596900" indent="-514350">
              <a:buFont typeface="+mj-lt"/>
              <a:buAutoNum type="arabicPeriod"/>
            </a:pPr>
            <a:r>
              <a:rPr kumimoji="0" lang="zh-TW" altLang="en-US" dirty="0"/>
              <a:t>約一億五千萬年前原始哺乳類的演化有關的</a:t>
            </a:r>
            <a:r>
              <a:rPr kumimoji="0" lang="zh-TW" altLang="en-US" dirty="0">
                <a:solidFill>
                  <a:srgbClr val="0070C0"/>
                </a:solidFill>
              </a:rPr>
              <a:t>大腦舊皮質</a:t>
            </a:r>
            <a:r>
              <a:rPr kumimoji="0" lang="zh-TW" altLang="en-US" dirty="0"/>
              <a:t>（</a:t>
            </a:r>
            <a:r>
              <a:rPr kumimoji="0" lang="zh-TW" altLang="en-US" dirty="0">
                <a:solidFill>
                  <a:srgbClr val="FF0000"/>
                </a:solidFill>
              </a:rPr>
              <a:t>本能與情緒中樞</a:t>
            </a:r>
            <a:r>
              <a:rPr kumimoji="0" lang="en-US" altLang="zh-TW" dirty="0"/>
              <a:t>)</a:t>
            </a:r>
          </a:p>
          <a:p>
            <a:pPr marL="596900" indent="-514350">
              <a:buFont typeface="+mj-lt"/>
              <a:buAutoNum type="arabicPeriod"/>
            </a:pPr>
            <a:r>
              <a:rPr kumimoji="0" lang="en-US" altLang="zh-TW" dirty="0"/>
              <a:t>『</a:t>
            </a:r>
            <a:r>
              <a:rPr kumimoji="0" lang="zh-TW" altLang="en-US" dirty="0"/>
              <a:t>新哺乳類型的腦</a:t>
            </a:r>
            <a:r>
              <a:rPr kumimoji="0" lang="en-US" altLang="zh-TW" dirty="0"/>
              <a:t>』</a:t>
            </a:r>
            <a:r>
              <a:rPr kumimoji="0" lang="zh-TW" altLang="en-US" dirty="0"/>
              <a:t>的</a:t>
            </a:r>
            <a:r>
              <a:rPr kumimoji="0" lang="zh-TW" altLang="en-US" dirty="0">
                <a:solidFill>
                  <a:srgbClr val="0070C0"/>
                </a:solidFill>
              </a:rPr>
              <a:t>大腦新皮質</a:t>
            </a:r>
            <a:r>
              <a:rPr kumimoji="0" lang="zh-TW" altLang="en-US" dirty="0"/>
              <a:t>（</a:t>
            </a:r>
            <a:r>
              <a:rPr kumimoji="0" lang="zh-TW" altLang="en-US" dirty="0">
                <a:solidFill>
                  <a:srgbClr val="FF0000"/>
                </a:solidFill>
              </a:rPr>
              <a:t>智能中樞</a:t>
            </a:r>
            <a:r>
              <a:rPr kumimoji="0" lang="zh-TW" altLang="en-US" dirty="0"/>
              <a:t>，掌管理論性思考、判斷、說話等等高度智能活動）</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26449"/>
            <a:ext cx="2160240" cy="291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923496"/>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050" y="785813"/>
            <a:ext cx="8997950" cy="607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8" name="文字方塊 1"/>
          <p:cNvSpPr txBox="1">
            <a:spLocks noChangeArrowheads="1"/>
          </p:cNvSpPr>
          <p:nvPr/>
        </p:nvSpPr>
        <p:spPr bwMode="auto">
          <a:xfrm>
            <a:off x="5508625" y="0"/>
            <a:ext cx="345598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en-US" altLang="zh-TW" b="1"/>
              <a:t>(3) The top layer of the brain referred to as the </a:t>
            </a:r>
            <a:r>
              <a:rPr lang="en-US" altLang="zh-TW" b="1">
                <a:solidFill>
                  <a:srgbClr val="0033CC"/>
                </a:solidFill>
              </a:rPr>
              <a:t>New</a:t>
            </a:r>
            <a:r>
              <a:rPr lang="en-US" altLang="zh-TW" b="1"/>
              <a:t> Mammalian Brain , or the </a:t>
            </a:r>
            <a:r>
              <a:rPr lang="en-US" altLang="zh-TW" b="1">
                <a:solidFill>
                  <a:srgbClr val="FF0000"/>
                </a:solidFill>
              </a:rPr>
              <a:t>Neocortex</a:t>
            </a:r>
            <a:endParaRPr lang="zh-TW" altLang="en-US" b="1">
              <a:solidFill>
                <a:srgbClr val="FF0000"/>
              </a:solidFill>
            </a:endParaRPr>
          </a:p>
        </p:txBody>
      </p:sp>
      <p:sp>
        <p:nvSpPr>
          <p:cNvPr id="65539" name="文字方塊 2"/>
          <p:cNvSpPr txBox="1">
            <a:spLocks noChangeArrowheads="1"/>
          </p:cNvSpPr>
          <p:nvPr/>
        </p:nvSpPr>
        <p:spPr bwMode="auto">
          <a:xfrm>
            <a:off x="2771775" y="2708275"/>
            <a:ext cx="43656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en-US" altLang="zh-TW" b="1"/>
              <a:t>(2) The </a:t>
            </a:r>
            <a:r>
              <a:rPr lang="en-US" altLang="zh-TW" b="1">
                <a:solidFill>
                  <a:srgbClr val="0033CC"/>
                </a:solidFill>
              </a:rPr>
              <a:t>Old</a:t>
            </a:r>
            <a:r>
              <a:rPr lang="en-US" altLang="zh-TW" b="1"/>
              <a:t> Mammalian Brain, </a:t>
            </a:r>
          </a:p>
          <a:p>
            <a:pPr eaLnBrk="1" hangingPunct="1"/>
            <a:r>
              <a:rPr lang="en-US" altLang="zh-TW" b="1"/>
              <a:t>or the </a:t>
            </a:r>
            <a:r>
              <a:rPr lang="en-US" altLang="zh-TW" b="1">
                <a:solidFill>
                  <a:srgbClr val="FF0000"/>
                </a:solidFill>
              </a:rPr>
              <a:t>Limbic System</a:t>
            </a:r>
            <a:endParaRPr lang="zh-TW" altLang="en-US" b="1"/>
          </a:p>
        </p:txBody>
      </p:sp>
      <p:sp>
        <p:nvSpPr>
          <p:cNvPr id="65540" name="文字方塊 4"/>
          <p:cNvSpPr txBox="1">
            <a:spLocks noChangeArrowheads="1"/>
          </p:cNvSpPr>
          <p:nvPr/>
        </p:nvSpPr>
        <p:spPr bwMode="auto">
          <a:xfrm>
            <a:off x="4954588" y="5589588"/>
            <a:ext cx="40100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buFontTx/>
              <a:buAutoNum type="arabicParenBoth"/>
            </a:pPr>
            <a:r>
              <a:rPr lang="en-US" altLang="zh-TW" b="1"/>
              <a:t>The innermost Reptilian Brain, or the </a:t>
            </a:r>
            <a:r>
              <a:rPr lang="en-US" altLang="zh-TW" b="1">
                <a:solidFill>
                  <a:srgbClr val="FF0000"/>
                </a:solidFill>
              </a:rPr>
              <a:t>R-Complex</a:t>
            </a:r>
            <a:endParaRPr lang="zh-TW" altLang="en-US" b="1"/>
          </a:p>
        </p:txBody>
      </p:sp>
    </p:spTree>
    <p:extLst>
      <p:ext uri="{BB962C8B-B14F-4D97-AF65-F5344CB8AC3E}">
        <p14:creationId xmlns:p14="http://schemas.microsoft.com/office/powerpoint/2010/main" val="1474759798"/>
      </p:ext>
    </p:extLst>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Oval 2"/>
          <p:cNvSpPr>
            <a:spLocks noChangeArrowheads="1"/>
          </p:cNvSpPr>
          <p:nvPr/>
        </p:nvSpPr>
        <p:spPr bwMode="auto">
          <a:xfrm>
            <a:off x="3276600" y="1143000"/>
            <a:ext cx="2667000" cy="2133600"/>
          </a:xfrm>
          <a:prstGeom prst="ellipse">
            <a:avLst/>
          </a:prstGeom>
          <a:solidFill>
            <a:schemeClr val="hlink"/>
          </a:solidFill>
          <a:ln w="57150">
            <a:solidFill>
              <a:srgbClr val="FFCC00"/>
            </a:solidFill>
            <a:round/>
            <a:headEnd/>
            <a:tailEnd/>
          </a:ln>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endParaRPr lang="zh-TW" altLang="en-US" b="1">
              <a:ea typeface="華康仿宋體W5" charset="0"/>
            </a:endParaRPr>
          </a:p>
        </p:txBody>
      </p:sp>
      <p:sp>
        <p:nvSpPr>
          <p:cNvPr id="49154" name="Oval 3"/>
          <p:cNvSpPr>
            <a:spLocks noChangeArrowheads="1"/>
          </p:cNvSpPr>
          <p:nvPr/>
        </p:nvSpPr>
        <p:spPr bwMode="auto">
          <a:xfrm>
            <a:off x="2438400" y="1981200"/>
            <a:ext cx="1219200" cy="1066800"/>
          </a:xfrm>
          <a:prstGeom prst="ellipse">
            <a:avLst/>
          </a:prstGeom>
          <a:noFill/>
          <a:ln w="38100">
            <a:solidFill>
              <a:srgbClr val="0033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endParaRPr lang="zh-TW" altLang="en-US" b="1">
              <a:ea typeface="華康仿宋體W5" charset="0"/>
            </a:endParaRPr>
          </a:p>
        </p:txBody>
      </p:sp>
      <p:sp>
        <p:nvSpPr>
          <p:cNvPr id="49155" name="Oval 4"/>
          <p:cNvSpPr>
            <a:spLocks noChangeArrowheads="1"/>
          </p:cNvSpPr>
          <p:nvPr/>
        </p:nvSpPr>
        <p:spPr bwMode="auto">
          <a:xfrm>
            <a:off x="2743200" y="914400"/>
            <a:ext cx="1219200" cy="1066800"/>
          </a:xfrm>
          <a:prstGeom prst="ellipse">
            <a:avLst/>
          </a:prstGeom>
          <a:noFill/>
          <a:ln w="38100">
            <a:solidFill>
              <a:srgbClr val="0033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endParaRPr lang="zh-TW" altLang="en-US" b="1">
              <a:ea typeface="華康仿宋體W5" charset="0"/>
            </a:endParaRPr>
          </a:p>
        </p:txBody>
      </p:sp>
      <p:sp>
        <p:nvSpPr>
          <p:cNvPr id="49156" name="Oval 5"/>
          <p:cNvSpPr>
            <a:spLocks noChangeArrowheads="1"/>
          </p:cNvSpPr>
          <p:nvPr/>
        </p:nvSpPr>
        <p:spPr bwMode="auto">
          <a:xfrm>
            <a:off x="3810000" y="381000"/>
            <a:ext cx="1219200" cy="1066800"/>
          </a:xfrm>
          <a:prstGeom prst="ellipse">
            <a:avLst/>
          </a:prstGeom>
          <a:noFill/>
          <a:ln w="38100">
            <a:solidFill>
              <a:srgbClr val="0033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endParaRPr lang="zh-TW" altLang="en-US" b="1">
              <a:ea typeface="華康仿宋體W5" charset="0"/>
            </a:endParaRPr>
          </a:p>
        </p:txBody>
      </p:sp>
      <p:sp>
        <p:nvSpPr>
          <p:cNvPr id="49157" name="Oval 6"/>
          <p:cNvSpPr>
            <a:spLocks noChangeArrowheads="1"/>
          </p:cNvSpPr>
          <p:nvPr/>
        </p:nvSpPr>
        <p:spPr bwMode="auto">
          <a:xfrm>
            <a:off x="5638800" y="1828800"/>
            <a:ext cx="1219200" cy="1066800"/>
          </a:xfrm>
          <a:prstGeom prst="ellipse">
            <a:avLst/>
          </a:prstGeom>
          <a:noFill/>
          <a:ln w="38100">
            <a:solidFill>
              <a:srgbClr val="0033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endParaRPr lang="zh-TW" altLang="en-US" b="1">
              <a:ea typeface="華康仿宋體W5" charset="0"/>
            </a:endParaRPr>
          </a:p>
        </p:txBody>
      </p:sp>
      <p:sp>
        <p:nvSpPr>
          <p:cNvPr id="49158" name="Oval 7"/>
          <p:cNvSpPr>
            <a:spLocks noChangeArrowheads="1"/>
          </p:cNvSpPr>
          <p:nvPr/>
        </p:nvSpPr>
        <p:spPr bwMode="auto">
          <a:xfrm>
            <a:off x="5105400" y="838200"/>
            <a:ext cx="1219200" cy="1066800"/>
          </a:xfrm>
          <a:prstGeom prst="ellipse">
            <a:avLst/>
          </a:prstGeom>
          <a:noFill/>
          <a:ln w="38100">
            <a:solidFill>
              <a:srgbClr val="0033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endParaRPr lang="zh-TW" altLang="en-US" b="1">
              <a:ea typeface="華康仿宋體W5" charset="0"/>
            </a:endParaRPr>
          </a:p>
        </p:txBody>
      </p:sp>
      <p:sp>
        <p:nvSpPr>
          <p:cNvPr id="49159" name="Oval 8"/>
          <p:cNvSpPr>
            <a:spLocks noChangeArrowheads="1"/>
          </p:cNvSpPr>
          <p:nvPr/>
        </p:nvSpPr>
        <p:spPr bwMode="auto">
          <a:xfrm>
            <a:off x="3657600" y="2819400"/>
            <a:ext cx="1905000" cy="2133600"/>
          </a:xfrm>
          <a:prstGeom prst="ellipse">
            <a:avLst/>
          </a:prstGeom>
          <a:noFill/>
          <a:ln w="5715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endParaRPr lang="zh-TW" altLang="en-US" b="1">
              <a:ea typeface="華康仿宋體W5" charset="0"/>
            </a:endParaRPr>
          </a:p>
        </p:txBody>
      </p:sp>
      <p:sp>
        <p:nvSpPr>
          <p:cNvPr id="49160" name="Oval 9"/>
          <p:cNvSpPr>
            <a:spLocks noChangeArrowheads="1"/>
          </p:cNvSpPr>
          <p:nvPr/>
        </p:nvSpPr>
        <p:spPr bwMode="auto">
          <a:xfrm>
            <a:off x="2286000" y="4419600"/>
            <a:ext cx="4876800" cy="2133600"/>
          </a:xfrm>
          <a:prstGeom prst="ellipse">
            <a:avLst/>
          </a:prstGeom>
          <a:noFill/>
          <a:ln w="5715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endParaRPr lang="zh-TW" altLang="en-US" b="1">
              <a:ea typeface="華康仿宋體W5" charset="0"/>
            </a:endParaRPr>
          </a:p>
        </p:txBody>
      </p:sp>
      <p:sp>
        <p:nvSpPr>
          <p:cNvPr id="49161" name="Rectangle 10"/>
          <p:cNvSpPr>
            <a:spLocks noChangeArrowheads="1"/>
          </p:cNvSpPr>
          <p:nvPr/>
        </p:nvSpPr>
        <p:spPr bwMode="auto">
          <a:xfrm>
            <a:off x="2590800" y="2133600"/>
            <a:ext cx="53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3600" b="1">
                <a:solidFill>
                  <a:srgbClr val="FF0000"/>
                </a:solidFill>
                <a:ea typeface="華康粗黑體" charset="0"/>
              </a:rPr>
              <a:t>眼</a:t>
            </a:r>
          </a:p>
        </p:txBody>
      </p:sp>
      <p:sp>
        <p:nvSpPr>
          <p:cNvPr id="49162" name="Rectangle 11"/>
          <p:cNvSpPr>
            <a:spLocks noChangeArrowheads="1"/>
          </p:cNvSpPr>
          <p:nvPr/>
        </p:nvSpPr>
        <p:spPr bwMode="auto">
          <a:xfrm>
            <a:off x="2895600" y="1143000"/>
            <a:ext cx="53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4800" b="1">
                <a:solidFill>
                  <a:srgbClr val="FF0000"/>
                </a:solidFill>
                <a:ea typeface="華康粗黑體" charset="0"/>
              </a:rPr>
              <a:t>耳</a:t>
            </a:r>
          </a:p>
        </p:txBody>
      </p:sp>
      <p:sp>
        <p:nvSpPr>
          <p:cNvPr id="49163" name="Rectangle 12"/>
          <p:cNvSpPr>
            <a:spLocks noChangeArrowheads="1"/>
          </p:cNvSpPr>
          <p:nvPr/>
        </p:nvSpPr>
        <p:spPr bwMode="auto">
          <a:xfrm>
            <a:off x="4191000" y="381000"/>
            <a:ext cx="53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3600" b="1">
                <a:solidFill>
                  <a:srgbClr val="FF0000"/>
                </a:solidFill>
                <a:ea typeface="華康粗黑體" charset="0"/>
              </a:rPr>
              <a:t>鼻</a:t>
            </a:r>
          </a:p>
        </p:txBody>
      </p:sp>
      <p:sp>
        <p:nvSpPr>
          <p:cNvPr id="49164" name="Rectangle 13"/>
          <p:cNvSpPr>
            <a:spLocks noChangeArrowheads="1"/>
          </p:cNvSpPr>
          <p:nvPr/>
        </p:nvSpPr>
        <p:spPr bwMode="auto">
          <a:xfrm>
            <a:off x="5638800" y="990600"/>
            <a:ext cx="53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3600" b="1">
                <a:solidFill>
                  <a:srgbClr val="FF0000"/>
                </a:solidFill>
                <a:ea typeface="華康粗黑體" charset="0"/>
              </a:rPr>
              <a:t>舌</a:t>
            </a:r>
          </a:p>
        </p:txBody>
      </p:sp>
      <p:sp>
        <p:nvSpPr>
          <p:cNvPr id="49165" name="Rectangle 14"/>
          <p:cNvSpPr>
            <a:spLocks noChangeArrowheads="1"/>
          </p:cNvSpPr>
          <p:nvPr/>
        </p:nvSpPr>
        <p:spPr bwMode="auto">
          <a:xfrm>
            <a:off x="6096000" y="1981200"/>
            <a:ext cx="53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3600" b="1">
                <a:solidFill>
                  <a:srgbClr val="FF0000"/>
                </a:solidFill>
                <a:ea typeface="華康粗黑體" charset="0"/>
              </a:rPr>
              <a:t>身</a:t>
            </a:r>
          </a:p>
        </p:txBody>
      </p:sp>
      <p:sp>
        <p:nvSpPr>
          <p:cNvPr id="49166" name="Rectangle 15"/>
          <p:cNvSpPr>
            <a:spLocks noChangeArrowheads="1"/>
          </p:cNvSpPr>
          <p:nvPr/>
        </p:nvSpPr>
        <p:spPr bwMode="auto">
          <a:xfrm>
            <a:off x="4343400" y="2209800"/>
            <a:ext cx="45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3600" b="1">
                <a:solidFill>
                  <a:srgbClr val="FF0000"/>
                </a:solidFill>
                <a:ea typeface="華康粗黑體" charset="0"/>
              </a:rPr>
              <a:t>意</a:t>
            </a:r>
          </a:p>
        </p:txBody>
      </p:sp>
      <p:sp>
        <p:nvSpPr>
          <p:cNvPr id="49167" name="Rectangle 16"/>
          <p:cNvSpPr>
            <a:spLocks noChangeArrowheads="1"/>
          </p:cNvSpPr>
          <p:nvPr/>
        </p:nvSpPr>
        <p:spPr bwMode="auto">
          <a:xfrm>
            <a:off x="3886200" y="3505200"/>
            <a:ext cx="1447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4400" b="1">
                <a:solidFill>
                  <a:srgbClr val="FF0000"/>
                </a:solidFill>
                <a:ea typeface="華康粗黑體" charset="0"/>
              </a:rPr>
              <a:t>末那</a:t>
            </a:r>
            <a:r>
              <a:rPr lang="en-US" altLang="zh-TW" sz="4800" b="1">
                <a:solidFill>
                  <a:schemeClr val="tx2"/>
                </a:solidFill>
                <a:ea typeface="華康粗黑體" charset="0"/>
              </a:rPr>
              <a:t>manas</a:t>
            </a:r>
            <a:r>
              <a:rPr lang="zh-TW" altLang="en-US" sz="4400" b="1">
                <a:solidFill>
                  <a:srgbClr val="FF0000"/>
                </a:solidFill>
                <a:ea typeface="華康粗黑體" charset="0"/>
              </a:rPr>
              <a:t>識</a:t>
            </a:r>
          </a:p>
        </p:txBody>
      </p:sp>
      <p:sp>
        <p:nvSpPr>
          <p:cNvPr id="49168" name="Rectangle 17"/>
          <p:cNvSpPr>
            <a:spLocks noChangeArrowheads="1"/>
          </p:cNvSpPr>
          <p:nvPr/>
        </p:nvSpPr>
        <p:spPr bwMode="auto">
          <a:xfrm>
            <a:off x="4038600" y="5486400"/>
            <a:ext cx="1447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4000" b="1">
                <a:solidFill>
                  <a:srgbClr val="FF0000"/>
                </a:solidFill>
                <a:ea typeface="華康粗黑體" charset="0"/>
              </a:rPr>
              <a:t>阿賴耶</a:t>
            </a:r>
            <a:r>
              <a:rPr lang="tr-TR" altLang="zh-TW" sz="4000" b="1">
                <a:solidFill>
                  <a:schemeClr val="tx2"/>
                </a:solidFill>
                <a:latin typeface="Diacritic" charset="0"/>
                <a:ea typeface="華康粗黑體" charset="0"/>
              </a:rPr>
              <a:t>ālaya</a:t>
            </a:r>
            <a:r>
              <a:rPr lang="zh-TW" altLang="en-US" sz="4000" b="1">
                <a:solidFill>
                  <a:srgbClr val="FF0000"/>
                </a:solidFill>
                <a:ea typeface="華康粗黑體" charset="0"/>
              </a:rPr>
              <a:t>識</a:t>
            </a:r>
          </a:p>
        </p:txBody>
      </p:sp>
      <p:sp>
        <p:nvSpPr>
          <p:cNvPr id="49169" name="Rectangle 18"/>
          <p:cNvSpPr>
            <a:spLocks noChangeArrowheads="1"/>
          </p:cNvSpPr>
          <p:nvPr/>
        </p:nvSpPr>
        <p:spPr bwMode="auto">
          <a:xfrm>
            <a:off x="4114800" y="1981200"/>
            <a:ext cx="8382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1800" b="1">
                <a:solidFill>
                  <a:schemeClr val="tx2"/>
                </a:solidFill>
                <a:ea typeface="華康粗黑體" charset="0"/>
              </a:rPr>
              <a:t>第六識</a:t>
            </a:r>
          </a:p>
        </p:txBody>
      </p:sp>
      <p:sp>
        <p:nvSpPr>
          <p:cNvPr id="49170" name="Rectangle 19"/>
          <p:cNvSpPr>
            <a:spLocks noChangeArrowheads="1"/>
          </p:cNvSpPr>
          <p:nvPr/>
        </p:nvSpPr>
        <p:spPr bwMode="auto">
          <a:xfrm>
            <a:off x="4191000" y="3429000"/>
            <a:ext cx="8382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1800" b="1">
                <a:solidFill>
                  <a:schemeClr val="tx2"/>
                </a:solidFill>
                <a:ea typeface="華康粗黑體" charset="0"/>
              </a:rPr>
              <a:t>第七識</a:t>
            </a:r>
          </a:p>
        </p:txBody>
      </p:sp>
      <p:sp>
        <p:nvSpPr>
          <p:cNvPr id="49171" name="Rectangle 20"/>
          <p:cNvSpPr>
            <a:spLocks noChangeArrowheads="1"/>
          </p:cNvSpPr>
          <p:nvPr/>
        </p:nvSpPr>
        <p:spPr bwMode="auto">
          <a:xfrm>
            <a:off x="4191000" y="5334000"/>
            <a:ext cx="9906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1800" b="1">
                <a:solidFill>
                  <a:schemeClr val="tx2"/>
                </a:solidFill>
                <a:ea typeface="華康粗黑體" charset="0"/>
              </a:rPr>
              <a:t>第八識</a:t>
            </a:r>
          </a:p>
        </p:txBody>
      </p:sp>
      <p:sp>
        <p:nvSpPr>
          <p:cNvPr id="49172" name="Rectangle 21"/>
          <p:cNvSpPr>
            <a:spLocks noChangeArrowheads="1"/>
          </p:cNvSpPr>
          <p:nvPr/>
        </p:nvSpPr>
        <p:spPr bwMode="auto">
          <a:xfrm>
            <a:off x="685800" y="838200"/>
            <a:ext cx="914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7200" b="1">
                <a:ea typeface="華康粗黑體" charset="0"/>
              </a:rPr>
              <a:t>外</a:t>
            </a:r>
          </a:p>
        </p:txBody>
      </p:sp>
      <p:sp>
        <p:nvSpPr>
          <p:cNvPr id="49173" name="Rectangle 22"/>
          <p:cNvSpPr>
            <a:spLocks noChangeArrowheads="1"/>
          </p:cNvSpPr>
          <p:nvPr/>
        </p:nvSpPr>
        <p:spPr bwMode="auto">
          <a:xfrm>
            <a:off x="838200" y="5562600"/>
            <a:ext cx="914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algn="ctr" eaLnBrk="1" hangingPunct="1"/>
            <a:r>
              <a:rPr lang="zh-TW" altLang="en-US" sz="7200" b="1">
                <a:solidFill>
                  <a:srgbClr val="0033CC"/>
                </a:solidFill>
                <a:ea typeface="華康粗黑體" charset="0"/>
              </a:rPr>
              <a:t>內</a:t>
            </a:r>
          </a:p>
        </p:txBody>
      </p:sp>
      <p:sp>
        <p:nvSpPr>
          <p:cNvPr id="49174" name="Line 23"/>
          <p:cNvSpPr>
            <a:spLocks noChangeShapeType="1"/>
          </p:cNvSpPr>
          <p:nvPr/>
        </p:nvSpPr>
        <p:spPr bwMode="auto">
          <a:xfrm>
            <a:off x="1143000" y="1600200"/>
            <a:ext cx="0" cy="3657600"/>
          </a:xfrm>
          <a:prstGeom prst="line">
            <a:avLst/>
          </a:prstGeom>
          <a:noFill/>
          <a:ln w="76200">
            <a:solidFill>
              <a:srgbClr val="0033CC"/>
            </a:solidFill>
            <a:round/>
            <a:headEnd/>
            <a:tailEnd type="triangle" w="med" len="med"/>
          </a:ln>
          <a:extLst>
            <a:ext uri="{909E8E84-426E-40DD-AFC4-6F175D3DCCD1}">
              <a14:hiddenFill xmlns:a14="http://schemas.microsoft.com/office/drawing/2010/main">
                <a:noFill/>
              </a14:hiddenFill>
            </a:ext>
          </a:extLst>
        </p:spPr>
        <p:txBody>
          <a:bodyPr wrap="none"/>
          <a:lstStyle/>
          <a:p>
            <a:endParaRPr lang="zh-TW" altLang="en-US"/>
          </a:p>
        </p:txBody>
      </p:sp>
      <p:sp>
        <p:nvSpPr>
          <p:cNvPr id="49175" name="Text Box 24"/>
          <p:cNvSpPr txBox="1">
            <a:spLocks noChangeArrowheads="1"/>
          </p:cNvSpPr>
          <p:nvPr/>
        </p:nvSpPr>
        <p:spPr bwMode="auto">
          <a:xfrm>
            <a:off x="6384925" y="3352800"/>
            <a:ext cx="22367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zh-TW" altLang="en-US" sz="3200" b="1">
                <a:solidFill>
                  <a:schemeClr val="tx2"/>
                </a:solidFill>
                <a:latin typeface="Diacritic" charset="0"/>
              </a:rPr>
              <a:t>自我執著心</a:t>
            </a:r>
            <a:endParaRPr lang="zh-TW" altLang="en-US" sz="3200" b="1">
              <a:solidFill>
                <a:schemeClr val="tx2"/>
              </a:solidFill>
            </a:endParaRPr>
          </a:p>
        </p:txBody>
      </p:sp>
      <p:sp>
        <p:nvSpPr>
          <p:cNvPr id="49176" name="Text Box 25"/>
          <p:cNvSpPr txBox="1">
            <a:spLocks noChangeArrowheads="1"/>
          </p:cNvSpPr>
          <p:nvPr/>
        </p:nvSpPr>
        <p:spPr bwMode="auto">
          <a:xfrm>
            <a:off x="6629400" y="5529263"/>
            <a:ext cx="25146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zh-TW" altLang="en-US" b="1">
                <a:solidFill>
                  <a:schemeClr val="tx2"/>
                </a:solidFill>
                <a:latin typeface="Diacritic" charset="0"/>
              </a:rPr>
              <a:t>自我執著心的對象</a:t>
            </a:r>
            <a:endParaRPr lang="zh-TW" altLang="en-US" b="1">
              <a:solidFill>
                <a:schemeClr val="tx2"/>
              </a:solidFill>
            </a:endParaRPr>
          </a:p>
        </p:txBody>
      </p:sp>
      <p:sp>
        <p:nvSpPr>
          <p:cNvPr id="49177" name="文字方塊 1"/>
          <p:cNvSpPr txBox="1">
            <a:spLocks noChangeArrowheads="1"/>
          </p:cNvSpPr>
          <p:nvPr/>
        </p:nvSpPr>
        <p:spPr bwMode="auto">
          <a:xfrm>
            <a:off x="7164388" y="1628775"/>
            <a:ext cx="1620837"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zh-TW" altLang="en-US" sz="2800" b="1">
                <a:solidFill>
                  <a:srgbClr val="0000FF"/>
                </a:solidFill>
                <a:ea typeface="華康仿宋體W5" charset="0"/>
              </a:rPr>
              <a:t>成所作智</a:t>
            </a:r>
            <a:endParaRPr lang="en-US" altLang="zh-TW" sz="2800" b="1">
              <a:solidFill>
                <a:srgbClr val="0000FF"/>
              </a:solidFill>
              <a:ea typeface="華康仿宋體W5" charset="0"/>
            </a:endParaRPr>
          </a:p>
          <a:p>
            <a:pPr eaLnBrk="1" hangingPunct="1"/>
            <a:endParaRPr lang="en-US" altLang="zh-TW" sz="2800" b="1">
              <a:solidFill>
                <a:srgbClr val="0000FF"/>
              </a:solidFill>
              <a:ea typeface="華康仿宋體W5" charset="0"/>
            </a:endParaRPr>
          </a:p>
          <a:p>
            <a:pPr eaLnBrk="1" hangingPunct="1"/>
            <a:r>
              <a:rPr lang="zh-TW" altLang="en-US" sz="2800" b="1">
                <a:solidFill>
                  <a:srgbClr val="0000FF"/>
                </a:solidFill>
                <a:ea typeface="華康仿宋體W5" charset="0"/>
              </a:rPr>
              <a:t>妙觀察智</a:t>
            </a:r>
          </a:p>
          <a:p>
            <a:pPr eaLnBrk="1" hangingPunct="1"/>
            <a:endParaRPr lang="zh-TW" altLang="en-US" b="1">
              <a:ea typeface="華康仿宋體W5" charset="0"/>
            </a:endParaRPr>
          </a:p>
        </p:txBody>
      </p:sp>
      <p:sp>
        <p:nvSpPr>
          <p:cNvPr id="49178" name="矩形 2"/>
          <p:cNvSpPr>
            <a:spLocks noChangeArrowheads="1"/>
          </p:cNvSpPr>
          <p:nvPr/>
        </p:nvSpPr>
        <p:spPr bwMode="auto">
          <a:xfrm>
            <a:off x="7092950" y="4149725"/>
            <a:ext cx="21050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pPr eaLnBrk="1" hangingPunct="1"/>
            <a:r>
              <a:rPr lang="zh-TW" altLang="en-US" sz="2800" b="1">
                <a:solidFill>
                  <a:srgbClr val="0000FF"/>
                </a:solidFill>
                <a:ea typeface="華康仿宋體W5" charset="0"/>
              </a:rPr>
              <a:t>平等性智</a:t>
            </a:r>
            <a:endParaRPr lang="en-US" altLang="zh-TW" sz="2800" b="1">
              <a:solidFill>
                <a:srgbClr val="0000FF"/>
              </a:solidFill>
              <a:ea typeface="華康仿宋體W5" charset="0"/>
            </a:endParaRPr>
          </a:p>
          <a:p>
            <a:pPr eaLnBrk="1" hangingPunct="1"/>
            <a:endParaRPr lang="en-US" altLang="zh-TW" sz="2800" b="1">
              <a:solidFill>
                <a:srgbClr val="0000FF"/>
              </a:solidFill>
              <a:ea typeface="華康仿宋體W5" charset="0"/>
            </a:endParaRPr>
          </a:p>
          <a:p>
            <a:pPr eaLnBrk="1" hangingPunct="1"/>
            <a:r>
              <a:rPr lang="zh-TW" altLang="en-US" sz="2800" b="1">
                <a:solidFill>
                  <a:srgbClr val="0000FF"/>
                </a:solidFill>
                <a:ea typeface="華康仿宋體W5" charset="0"/>
              </a:rPr>
              <a:t>大圓鏡智</a:t>
            </a: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圖片 1" descr="黑白溝通.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8000" y="444500"/>
            <a:ext cx="8128000" cy="595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15616" y="0"/>
            <a:ext cx="8028384" cy="908050"/>
          </a:xfrm>
        </p:spPr>
        <p:txBody>
          <a:bodyPr/>
          <a:lstStyle/>
          <a:p>
            <a:pPr>
              <a:defRPr/>
            </a:pPr>
            <a:r>
              <a:rPr lang="zh-TW" altLang="en-US" sz="3200" dirty="0"/>
              <a:t>自他</a:t>
            </a:r>
            <a:r>
              <a:rPr lang="zh-TW" altLang="en-US" sz="3200" dirty="0" smtClean="0"/>
              <a:t>平等：生命</a:t>
            </a:r>
            <a:r>
              <a:rPr lang="zh-TW" altLang="en-US" sz="3200" dirty="0"/>
              <a:t>大海洪流中的水泡</a:t>
            </a:r>
            <a:r>
              <a:rPr lang="zh-TW" altLang="en-US" sz="3200" b="1" dirty="0"/>
              <a:t>、</a:t>
            </a:r>
            <a:r>
              <a:rPr lang="zh-TW" altLang="en-US" sz="3200" dirty="0"/>
              <a:t>浪花</a:t>
            </a:r>
          </a:p>
        </p:txBody>
      </p:sp>
      <p:sp>
        <p:nvSpPr>
          <p:cNvPr id="128002" name="內容版面配置區 2"/>
          <p:cNvSpPr>
            <a:spLocks noGrp="1"/>
          </p:cNvSpPr>
          <p:nvPr>
            <p:ph idx="1"/>
          </p:nvPr>
        </p:nvSpPr>
        <p:spPr>
          <a:xfrm>
            <a:off x="971550" y="981075"/>
            <a:ext cx="7962900" cy="5761038"/>
          </a:xfrm>
        </p:spPr>
        <p:txBody>
          <a:bodyPr/>
          <a:lstStyle/>
          <a:p>
            <a:pPr marL="82550" indent="0">
              <a:buFont typeface="Wingdings 2" charset="2"/>
              <a:buNone/>
            </a:pPr>
            <a:r>
              <a:rPr lang="zh-TW" altLang="en-US" sz="2800" dirty="0"/>
              <a:t>體悟生命</a:t>
            </a:r>
            <a:r>
              <a:rPr lang="zh-TW" altLang="en-US" sz="2800" dirty="0">
                <a:solidFill>
                  <a:srgbClr val="FF0000"/>
                </a:solidFill>
              </a:rPr>
              <a:t>無常、無我</a:t>
            </a:r>
            <a:r>
              <a:rPr lang="zh-TW" altLang="en-US" sz="2800" dirty="0"/>
              <a:t>，生命於相似相續、相依相存演化過程與生態系統中，猶如生命大海洪流中的水泡</a:t>
            </a:r>
            <a:r>
              <a:rPr lang="zh-TW" altLang="en-US" sz="2800" b="1" dirty="0"/>
              <a:t>、</a:t>
            </a:r>
            <a:r>
              <a:rPr lang="zh-TW" altLang="en-US" sz="2800" dirty="0"/>
              <a:t>浪花。</a:t>
            </a:r>
            <a:endParaRPr lang="en-US" altLang="zh-TW" sz="2800" dirty="0"/>
          </a:p>
          <a:p>
            <a:pPr marL="82550" indent="0">
              <a:lnSpc>
                <a:spcPct val="90000"/>
              </a:lnSpc>
            </a:pPr>
            <a:r>
              <a:rPr lang="zh-TW" altLang="en-US" b="1" dirty="0"/>
              <a:t>生命的大海</a:t>
            </a:r>
            <a:r>
              <a:rPr lang="zh-TW" altLang="en-US" b="1" dirty="0" smtClean="0"/>
              <a:t>：</a:t>
            </a:r>
            <a:r>
              <a:rPr lang="zh-TW" altLang="en-US" dirty="0"/>
              <a:t>水泡</a:t>
            </a:r>
            <a:endParaRPr lang="zh-TW" altLang="en-US" b="1" dirty="0"/>
          </a:p>
          <a:p>
            <a:pPr lvl="1">
              <a:lnSpc>
                <a:spcPct val="90000"/>
              </a:lnSpc>
            </a:pPr>
            <a:r>
              <a:rPr lang="zh-TW" altLang="en-US" sz="3200" b="1" dirty="0">
                <a:solidFill>
                  <a:schemeClr val="tx2"/>
                </a:solidFill>
              </a:rPr>
              <a:t>相</a:t>
            </a:r>
            <a:r>
              <a:rPr lang="zh-TW" altLang="en-US" sz="3200" b="1" dirty="0">
                <a:solidFill>
                  <a:srgbClr val="FF6600"/>
                </a:solidFill>
              </a:rPr>
              <a:t>依</a:t>
            </a:r>
            <a:r>
              <a:rPr lang="zh-TW" altLang="en-US" sz="3200" b="1" dirty="0">
                <a:solidFill>
                  <a:schemeClr val="tx2"/>
                </a:solidFill>
              </a:rPr>
              <a:t>相</a:t>
            </a:r>
            <a:r>
              <a:rPr lang="zh-TW" altLang="en-US" sz="3200" b="1" dirty="0">
                <a:solidFill>
                  <a:srgbClr val="FF6600"/>
                </a:solidFill>
              </a:rPr>
              <a:t>存</a:t>
            </a:r>
            <a:r>
              <a:rPr lang="zh-TW" altLang="en-US" sz="3200" b="1" dirty="0"/>
              <a:t>的</a:t>
            </a:r>
            <a:r>
              <a:rPr lang="zh-TW" altLang="en-US" sz="3200" b="1" dirty="0">
                <a:solidFill>
                  <a:schemeClr val="tx2"/>
                </a:solidFill>
              </a:rPr>
              <a:t>生態</a:t>
            </a:r>
            <a:r>
              <a:rPr lang="zh-TW" altLang="en-US" sz="3200" b="1" dirty="0"/>
              <a:t>系統</a:t>
            </a:r>
          </a:p>
          <a:p>
            <a:pPr lvl="1">
              <a:lnSpc>
                <a:spcPct val="90000"/>
              </a:lnSpc>
            </a:pPr>
            <a:r>
              <a:rPr lang="zh-TW" altLang="en-US" sz="3200" b="1" dirty="0"/>
              <a:t>無我（非</a:t>
            </a:r>
            <a:r>
              <a:rPr lang="zh-TW" altLang="en-US" sz="3200" b="1" dirty="0">
                <a:solidFill>
                  <a:schemeClr val="tx2"/>
                </a:solidFill>
              </a:rPr>
              <a:t>獨立自存</a:t>
            </a:r>
            <a:r>
              <a:rPr lang="zh-TW" altLang="en-US" sz="3200" b="1" dirty="0"/>
              <a:t>）</a:t>
            </a:r>
          </a:p>
          <a:p>
            <a:pPr marL="82550" indent="0">
              <a:lnSpc>
                <a:spcPct val="90000"/>
              </a:lnSpc>
            </a:pPr>
            <a:r>
              <a:rPr lang="zh-TW" altLang="en-US" b="1" dirty="0"/>
              <a:t>生命的長流</a:t>
            </a:r>
            <a:r>
              <a:rPr lang="zh-TW" altLang="en-US" b="1" dirty="0" smtClean="0"/>
              <a:t>：</a:t>
            </a:r>
            <a:r>
              <a:rPr lang="zh-TW" altLang="en-US" dirty="0"/>
              <a:t>浪花</a:t>
            </a:r>
            <a:endParaRPr lang="zh-TW" altLang="en-US" b="1" dirty="0"/>
          </a:p>
          <a:p>
            <a:pPr lvl="1">
              <a:lnSpc>
                <a:spcPct val="90000"/>
              </a:lnSpc>
            </a:pPr>
            <a:r>
              <a:rPr lang="zh-TW" altLang="en-US" sz="3200" b="1" dirty="0">
                <a:solidFill>
                  <a:schemeClr val="tx2"/>
                </a:solidFill>
              </a:rPr>
              <a:t>相</a:t>
            </a:r>
            <a:r>
              <a:rPr lang="zh-TW" altLang="en-US" sz="3200" b="1" dirty="0">
                <a:solidFill>
                  <a:srgbClr val="FF6600"/>
                </a:solidFill>
              </a:rPr>
              <a:t>似</a:t>
            </a:r>
            <a:r>
              <a:rPr lang="zh-TW" altLang="en-US" sz="3200" b="1" dirty="0">
                <a:solidFill>
                  <a:schemeClr val="tx2"/>
                </a:solidFill>
              </a:rPr>
              <a:t>相</a:t>
            </a:r>
            <a:r>
              <a:rPr lang="zh-TW" altLang="en-US" sz="3200" b="1" dirty="0">
                <a:solidFill>
                  <a:srgbClr val="FF6600"/>
                </a:solidFill>
              </a:rPr>
              <a:t>續</a:t>
            </a:r>
            <a:r>
              <a:rPr lang="zh-TW" altLang="en-US" sz="3200" b="1" dirty="0"/>
              <a:t>的</a:t>
            </a:r>
            <a:r>
              <a:rPr lang="zh-TW" altLang="en-US" sz="3200" b="1" dirty="0">
                <a:solidFill>
                  <a:schemeClr val="tx2"/>
                </a:solidFill>
              </a:rPr>
              <a:t>演化</a:t>
            </a:r>
            <a:r>
              <a:rPr lang="zh-TW" altLang="en-US" sz="3200" b="1" dirty="0"/>
              <a:t>過程</a:t>
            </a:r>
          </a:p>
          <a:p>
            <a:pPr lvl="1">
              <a:lnSpc>
                <a:spcPct val="90000"/>
              </a:lnSpc>
            </a:pPr>
            <a:r>
              <a:rPr lang="zh-TW" altLang="en-US" sz="3200" b="1" dirty="0"/>
              <a:t>無常（非</a:t>
            </a:r>
            <a:r>
              <a:rPr lang="zh-TW" altLang="en-US" sz="3200" b="1" dirty="0">
                <a:solidFill>
                  <a:schemeClr val="tx2"/>
                </a:solidFill>
              </a:rPr>
              <a:t>常恆不變</a:t>
            </a:r>
            <a:r>
              <a:rPr lang="zh-TW" altLang="en-US" sz="3200" b="1" dirty="0"/>
              <a:t>）</a:t>
            </a:r>
          </a:p>
          <a:p>
            <a:pPr marL="82550" indent="0">
              <a:buFont typeface="Wingdings 2" charset="2"/>
              <a:buNone/>
            </a:pPr>
            <a:endParaRPr lang="en-US" altLang="zh-TW" sz="2800" dirty="0"/>
          </a:p>
          <a:p>
            <a:pPr marL="82550" indent="0">
              <a:buFont typeface="Wingdings 2" charset="2"/>
              <a:buNone/>
            </a:pPr>
            <a:endParaRPr lang="zh-TW" altLang="zh-TW" sz="2800" dirty="0"/>
          </a:p>
          <a:p>
            <a:pPr marL="82550" indent="0"/>
            <a:endParaRPr lang="zh-TW" altLang="en-US" sz="2800" dirty="0"/>
          </a:p>
        </p:txBody>
      </p:sp>
      <p:sp>
        <p:nvSpPr>
          <p:cNvPr id="128003" name="投影片編號版面配置區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charset="0"/>
                <a:ea typeface="新細明體" charset="0"/>
              </a:defRPr>
            </a:lvl1pPr>
            <a:lvl2pPr marL="742950" indent="-285750">
              <a:defRPr kumimoji="1" sz="2400">
                <a:solidFill>
                  <a:schemeClr val="tx1"/>
                </a:solidFill>
                <a:latin typeface="Times New Roman" charset="0"/>
                <a:ea typeface="新細明體" charset="0"/>
              </a:defRPr>
            </a:lvl2pPr>
            <a:lvl3pPr marL="1143000" indent="-228600">
              <a:defRPr kumimoji="1" sz="2400">
                <a:solidFill>
                  <a:schemeClr val="tx1"/>
                </a:solidFill>
                <a:latin typeface="Times New Roman" charset="0"/>
                <a:ea typeface="新細明體" charset="0"/>
              </a:defRPr>
            </a:lvl3pPr>
            <a:lvl4pPr marL="1600200" indent="-228600">
              <a:defRPr kumimoji="1" sz="2400">
                <a:solidFill>
                  <a:schemeClr val="tx1"/>
                </a:solidFill>
                <a:latin typeface="Times New Roman" charset="0"/>
                <a:ea typeface="新細明體" charset="0"/>
              </a:defRPr>
            </a:lvl4pPr>
            <a:lvl5pPr marL="2057400" indent="-228600">
              <a:defRPr kumimoji="1" sz="2400">
                <a:solidFill>
                  <a:schemeClr val="tx1"/>
                </a:solidFill>
                <a:latin typeface="Times New Roman" charset="0"/>
                <a:ea typeface="新細明體" charset="0"/>
              </a:defRPr>
            </a:lvl5pPr>
            <a:lvl6pPr marL="2514600" indent="-228600" eaLnBrk="0" fontAlgn="base" hangingPunct="0">
              <a:spcBef>
                <a:spcPct val="0"/>
              </a:spcBef>
              <a:spcAft>
                <a:spcPct val="0"/>
              </a:spcAft>
              <a:defRPr kumimoji="1" sz="2400">
                <a:solidFill>
                  <a:schemeClr val="tx1"/>
                </a:solidFill>
                <a:latin typeface="Times New Roman" charset="0"/>
                <a:ea typeface="新細明體" charset="0"/>
              </a:defRPr>
            </a:lvl6pPr>
            <a:lvl7pPr marL="2971800" indent="-228600" eaLnBrk="0" fontAlgn="base" hangingPunct="0">
              <a:spcBef>
                <a:spcPct val="0"/>
              </a:spcBef>
              <a:spcAft>
                <a:spcPct val="0"/>
              </a:spcAft>
              <a:defRPr kumimoji="1" sz="2400">
                <a:solidFill>
                  <a:schemeClr val="tx1"/>
                </a:solidFill>
                <a:latin typeface="Times New Roman" charset="0"/>
                <a:ea typeface="新細明體" charset="0"/>
              </a:defRPr>
            </a:lvl7pPr>
            <a:lvl8pPr marL="3429000" indent="-228600" eaLnBrk="0" fontAlgn="base" hangingPunct="0">
              <a:spcBef>
                <a:spcPct val="0"/>
              </a:spcBef>
              <a:spcAft>
                <a:spcPct val="0"/>
              </a:spcAft>
              <a:defRPr kumimoji="1" sz="2400">
                <a:solidFill>
                  <a:schemeClr val="tx1"/>
                </a:solidFill>
                <a:latin typeface="Times New Roman" charset="0"/>
                <a:ea typeface="新細明體" charset="0"/>
              </a:defRPr>
            </a:lvl8pPr>
            <a:lvl9pPr marL="3886200" indent="-228600" eaLnBrk="0" fontAlgn="base" hangingPunct="0">
              <a:spcBef>
                <a:spcPct val="0"/>
              </a:spcBef>
              <a:spcAft>
                <a:spcPct val="0"/>
              </a:spcAft>
              <a:defRPr kumimoji="1" sz="2400">
                <a:solidFill>
                  <a:schemeClr val="tx1"/>
                </a:solidFill>
                <a:latin typeface="Times New Roman" charset="0"/>
                <a:ea typeface="新細明體" charset="0"/>
              </a:defRPr>
            </a:lvl9pPr>
          </a:lstStyle>
          <a:p>
            <a:fld id="{D1F16518-70C8-C540-8EEE-AF321F919762}" type="slidenum">
              <a:rPr kumimoji="0" lang="en-US" altLang="zh-TW" sz="1200" b="1">
                <a:solidFill>
                  <a:srgbClr val="B5A788"/>
                </a:solidFill>
                <a:ea typeface="華康仿宋體W5" charset="0"/>
              </a:rPr>
              <a:pPr/>
              <a:t>24</a:t>
            </a:fld>
            <a:endParaRPr kumimoji="0" lang="en-US" altLang="zh-TW" sz="1200" b="1">
              <a:solidFill>
                <a:srgbClr val="B5A788"/>
              </a:solidFill>
              <a:ea typeface="華康仿宋體W5" charset="0"/>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4850" name="Picture 2" descr="LF026封面-正面"/>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3013" y="228600"/>
            <a:ext cx="4389437" cy="6477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85750" y="274638"/>
            <a:ext cx="8401050" cy="654050"/>
          </a:xfrm>
        </p:spPr>
        <p:txBody>
          <a:bodyPr>
            <a:noAutofit/>
          </a:bodyPr>
          <a:lstStyle/>
          <a:p>
            <a:pPr eaLnBrk="1" fontAlgn="auto" hangingPunct="1">
              <a:spcAft>
                <a:spcPts val="0"/>
              </a:spcAft>
              <a:defRPr/>
            </a:pPr>
            <a:r>
              <a:rPr lang="zh-TW" altLang="en-US" sz="3600" b="1" dirty="0" smtClean="0"/>
              <a:t>詹姆士</a:t>
            </a:r>
            <a:r>
              <a:rPr lang="en-US" altLang="zh-TW" sz="3600" b="1" dirty="0" smtClean="0"/>
              <a:t>‧</a:t>
            </a:r>
            <a:r>
              <a:rPr lang="zh-TW" altLang="en-US" sz="3600" b="1" dirty="0" smtClean="0"/>
              <a:t>奧斯汀教授</a:t>
            </a:r>
            <a:r>
              <a:rPr lang="en-US" altLang="zh-TW" sz="3600" dirty="0" smtClean="0"/>
              <a:t>Dr. James H. Austin</a:t>
            </a:r>
          </a:p>
        </p:txBody>
      </p:sp>
      <p:sp>
        <p:nvSpPr>
          <p:cNvPr id="10243" name="Rectangle 3"/>
          <p:cNvSpPr>
            <a:spLocks noGrp="1" noChangeArrowheads="1"/>
          </p:cNvSpPr>
          <p:nvPr>
            <p:ph idx="1"/>
          </p:nvPr>
        </p:nvSpPr>
        <p:spPr>
          <a:xfrm>
            <a:off x="107504" y="1071562"/>
            <a:ext cx="9036496" cy="5786438"/>
          </a:xfrm>
        </p:spPr>
        <p:txBody>
          <a:bodyPr>
            <a:noAutofit/>
          </a:bodyPr>
          <a:lstStyle/>
          <a:p>
            <a:pPr eaLnBrk="1" hangingPunct="1">
              <a:lnSpc>
                <a:spcPct val="110000"/>
              </a:lnSpc>
              <a:buFont typeface="Wingdings 2" pitchFamily="18" charset="2"/>
              <a:buNone/>
            </a:pPr>
            <a:r>
              <a:rPr lang="zh-TW" altLang="en-US" sz="2400" b="1" dirty="0" smtClean="0"/>
              <a:t>服役美國海軍預備軍醫時，奧斯汀曾駐紮橫濱，開始與日本結緣。</a:t>
            </a:r>
          </a:p>
          <a:p>
            <a:pPr eaLnBrk="1" hangingPunct="1">
              <a:lnSpc>
                <a:spcPct val="110000"/>
              </a:lnSpc>
              <a:buFont typeface="Wingdings 2" pitchFamily="18" charset="2"/>
              <a:buNone/>
            </a:pPr>
            <a:r>
              <a:rPr lang="zh-TW" altLang="en-US" sz="2400" b="1" dirty="0" smtClean="0"/>
              <a:t>  </a:t>
            </a:r>
            <a:r>
              <a:rPr lang="en-US" altLang="zh-TW" sz="2400" b="1" dirty="0" smtClean="0"/>
              <a:t>1974</a:t>
            </a:r>
            <a:r>
              <a:rPr lang="zh-TW" altLang="en-US" sz="2400" b="1" dirty="0" smtClean="0"/>
              <a:t>年第一次到京都年休時，開始接觸到禪</a:t>
            </a:r>
            <a:r>
              <a:rPr lang="en-US" altLang="zh-TW" sz="2400" b="1" dirty="0" smtClean="0"/>
              <a:t>(</a:t>
            </a:r>
            <a:r>
              <a:rPr lang="zh-TW" altLang="en-US" sz="2400" b="1" dirty="0" smtClean="0"/>
              <a:t>小堀松年禪師</a:t>
            </a:r>
            <a:r>
              <a:rPr lang="en-US" altLang="zh-TW" sz="2400" b="1" dirty="0" smtClean="0"/>
              <a:t>, </a:t>
            </a:r>
            <a:r>
              <a:rPr lang="it-IT" altLang="zh-TW" sz="2400" b="1" dirty="0" smtClean="0"/>
              <a:t>Kobori-Roshi</a:t>
            </a:r>
            <a:r>
              <a:rPr lang="en-US" altLang="zh-TW" sz="2400" b="1" dirty="0" smtClean="0"/>
              <a:t>)</a:t>
            </a:r>
            <a:r>
              <a:rPr lang="zh-TW" altLang="en-US" sz="2400" b="1" dirty="0" smtClean="0"/>
              <a:t>，進而拜師修行。</a:t>
            </a:r>
            <a:br>
              <a:rPr lang="zh-TW" altLang="en-US" sz="2400" b="1" dirty="0" smtClean="0"/>
            </a:br>
            <a:r>
              <a:rPr lang="zh-TW" altLang="en-US" sz="2400" b="1" dirty="0" smtClean="0"/>
              <a:t>他也經常利用年休到國外包括京都、斯德哥爾摩、倫敦、秋田和東京等地有名的實驗室或醫學中心做研究。</a:t>
            </a:r>
          </a:p>
          <a:p>
            <a:pPr eaLnBrk="1" hangingPunct="1">
              <a:lnSpc>
                <a:spcPct val="110000"/>
              </a:lnSpc>
              <a:buFont typeface="Wingdings 2" pitchFamily="18" charset="2"/>
              <a:buNone/>
            </a:pPr>
            <a:r>
              <a:rPr lang="zh-TW" altLang="en-US" sz="2400" b="1" dirty="0" smtClean="0"/>
              <a:t>通俗著作：</a:t>
            </a:r>
            <a:r>
              <a:rPr lang="en-US" altLang="zh-TW" sz="2400" b="1" dirty="0" smtClean="0"/>
              <a:t> 《</a:t>
            </a:r>
            <a:r>
              <a:rPr lang="zh-TW" altLang="en-US" sz="2400" b="1" dirty="0" smtClean="0"/>
              <a:t>禪與腦 </a:t>
            </a:r>
            <a:r>
              <a:rPr lang="en-US" altLang="zh-TW" sz="2400" b="1" dirty="0" smtClean="0"/>
              <a:t>》 Zen and the Brain(1998),《</a:t>
            </a:r>
            <a:r>
              <a:rPr lang="zh-TW" altLang="en-US" sz="2400" b="1" dirty="0" smtClean="0"/>
              <a:t>追蹤、機會和創新</a:t>
            </a:r>
            <a:r>
              <a:rPr lang="en-US" altLang="zh-TW" sz="2400" b="1" dirty="0" smtClean="0"/>
              <a:t>》</a:t>
            </a:r>
            <a:r>
              <a:rPr lang="zh-TW" altLang="en-US" sz="2400" b="1" dirty="0" smtClean="0"/>
              <a:t>（</a:t>
            </a:r>
            <a:r>
              <a:rPr lang="en-US" altLang="zh-TW" sz="2400" b="1" dirty="0" smtClean="0"/>
              <a:t>Chase, Chance, and Creativity, 1979</a:t>
            </a:r>
            <a:r>
              <a:rPr lang="zh-TW" altLang="en-US" sz="2400" b="1" dirty="0" smtClean="0"/>
              <a:t>）</a:t>
            </a:r>
            <a:r>
              <a:rPr lang="en-US" altLang="zh-TW" sz="2400" b="1" dirty="0" smtClean="0"/>
              <a:t>, The Lucky Art of Novelty(2003),《</a:t>
            </a:r>
            <a:r>
              <a:rPr lang="zh-TW" altLang="en-US" sz="2400" b="1" dirty="0" smtClean="0"/>
              <a:t>禪─腦 反思</a:t>
            </a:r>
            <a:r>
              <a:rPr lang="en-US" altLang="zh-TW" sz="2400" b="1" dirty="0" smtClean="0"/>
              <a:t>》</a:t>
            </a:r>
            <a:r>
              <a:rPr lang="zh-TW" altLang="en-US" sz="2400" b="1" dirty="0" smtClean="0"/>
              <a:t>（</a:t>
            </a:r>
            <a:r>
              <a:rPr lang="en-US" altLang="zh-TW" sz="2400" b="1" dirty="0" smtClean="0"/>
              <a:t>Zen-Brain Reflections, 2006</a:t>
            </a:r>
            <a:r>
              <a:rPr lang="zh-TW" altLang="en-US" sz="2400" b="1" dirty="0" smtClean="0"/>
              <a:t>）</a:t>
            </a:r>
            <a:r>
              <a:rPr lang="en-US" altLang="zh-TW" sz="2400" b="1" dirty="0" smtClean="0"/>
              <a:t>Selfless Insight; Zen and the Meditative Transformations of Consciousness(2009)</a:t>
            </a:r>
            <a:r>
              <a:rPr lang="zh-TW" altLang="en-US" sz="2400" b="1" dirty="0" smtClean="0"/>
              <a:t>等書。</a:t>
            </a:r>
            <a:endParaRPr lang="en-US" altLang="zh-TW" sz="2400" b="1" dirty="0" smtClean="0"/>
          </a:p>
          <a:p>
            <a:pPr eaLnBrk="1" hangingPunct="1">
              <a:lnSpc>
                <a:spcPct val="110000"/>
              </a:lnSpc>
              <a:buFont typeface="Wingdings 2" pitchFamily="18" charset="2"/>
              <a:buNone/>
            </a:pPr>
            <a:r>
              <a:rPr lang="zh-CN" altLang="en-US" sz="2400" b="1" dirty="0" smtClean="0"/>
              <a:t>＜</a:t>
            </a:r>
            <a:r>
              <a:rPr lang="zh-TW" altLang="en-US" sz="2400" b="1" dirty="0" smtClean="0"/>
              <a:t>摘錄自 </a:t>
            </a:r>
            <a:r>
              <a:rPr lang="en-US" altLang="zh-TW" sz="2400" b="1" dirty="0" smtClean="0"/>
              <a:t>《</a:t>
            </a:r>
            <a:r>
              <a:rPr lang="zh-TW" altLang="en-US" sz="2400" b="1" dirty="0" smtClean="0"/>
              <a:t>禪與腦 </a:t>
            </a:r>
            <a:r>
              <a:rPr lang="en-US" altLang="zh-TW" sz="2400" b="1" dirty="0" smtClean="0"/>
              <a:t>》</a:t>
            </a:r>
            <a:r>
              <a:rPr lang="zh-TW" altLang="en-US" sz="2400" b="1" dirty="0" smtClean="0"/>
              <a:t>作者簡介</a:t>
            </a:r>
            <a:r>
              <a:rPr lang="en-US" altLang="zh-TW" sz="2400" b="1" dirty="0" smtClean="0"/>
              <a:t>, and From: </a:t>
            </a:r>
            <a:r>
              <a:rPr lang="en-US" altLang="zh-TW" sz="2400" b="1" u="sng" dirty="0" smtClean="0">
                <a:hlinkClick r:id="rId3"/>
              </a:rPr>
              <a:t>Biography of Austin at Mind &amp; Life Institute</a:t>
            </a:r>
            <a:r>
              <a:rPr lang="en-US" altLang="zh-TW" sz="2400" b="1" dirty="0" smtClean="0"/>
              <a:t/>
            </a:r>
            <a:br>
              <a:rPr lang="en-US" altLang="zh-TW" sz="2400" b="1" dirty="0" smtClean="0"/>
            </a:br>
            <a:r>
              <a:rPr lang="en-US" altLang="zh-TW" sz="2400" b="1" dirty="0" smtClean="0"/>
              <a:t> </a:t>
            </a:r>
            <a:r>
              <a:rPr lang="en-US" altLang="zh-TW" sz="2400" b="1" dirty="0" smtClean="0">
                <a:hlinkClick r:id="rId3"/>
              </a:rPr>
              <a:t>http://www.mindandlife.org/bios/austin.html</a:t>
            </a:r>
            <a:r>
              <a:rPr lang="zh-CN" altLang="en-US" sz="2400" b="1" dirty="0" smtClean="0"/>
              <a:t>＞</a:t>
            </a:r>
            <a:endParaRPr lang="zh-TW" altLang="en-US" sz="2400" b="1" dirty="0" smtClean="0"/>
          </a:p>
        </p:txBody>
      </p:sp>
    </p:spTree>
    <p:extLst>
      <p:ext uri="{BB962C8B-B14F-4D97-AF65-F5344CB8AC3E}">
        <p14:creationId xmlns:p14="http://schemas.microsoft.com/office/powerpoint/2010/main" val="9765567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標題 1"/>
          <p:cNvSpPr>
            <a:spLocks noGrp="1"/>
          </p:cNvSpPr>
          <p:nvPr>
            <p:ph type="title"/>
          </p:nvPr>
        </p:nvSpPr>
        <p:spPr/>
        <p:txBody>
          <a:bodyPr/>
          <a:lstStyle/>
          <a:p>
            <a:pPr eaLnBrk="1" hangingPunct="1"/>
            <a:endParaRPr lang="zh-TW" altLang="en-US" smtClean="0"/>
          </a:p>
        </p:txBody>
      </p:sp>
      <p:pic>
        <p:nvPicPr>
          <p:cNvPr id="13315"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381000" y="357188"/>
            <a:ext cx="6205538" cy="4138612"/>
          </a:xfrm>
          <a:noFill/>
        </p:spPr>
      </p:pic>
      <p:pic>
        <p:nvPicPr>
          <p:cNvPr id="133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3688" y="285750"/>
            <a:ext cx="228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2738" y="4286250"/>
            <a:ext cx="3536950"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3"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500063" y="214313"/>
            <a:ext cx="4929187" cy="6330950"/>
          </a:xfrm>
        </p:spPr>
      </p:pic>
      <p:sp>
        <p:nvSpPr>
          <p:cNvPr id="146434" name="文字方塊 5"/>
          <p:cNvSpPr txBox="1">
            <a:spLocks noChangeArrowheads="1"/>
          </p:cNvSpPr>
          <p:nvPr/>
        </p:nvSpPr>
        <p:spPr bwMode="auto">
          <a:xfrm>
            <a:off x="5643563" y="1428750"/>
            <a:ext cx="287813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80000"/>
              <a:buFont typeface="Wingdings 2" charset="2"/>
              <a:buChar char=""/>
              <a:defRPr kumimoji="1" sz="3200">
                <a:solidFill>
                  <a:schemeClr val="tx1"/>
                </a:solidFill>
                <a:latin typeface="Gill Sans MT" charset="0"/>
                <a:ea typeface="新細明體" charset="0"/>
              </a:defRPr>
            </a:lvl1pPr>
            <a:lvl2pPr marL="742950" indent="-285750">
              <a:spcBef>
                <a:spcPts val="550"/>
              </a:spcBef>
              <a:buClr>
                <a:schemeClr val="accent1"/>
              </a:buClr>
              <a:buFont typeface="Verdana" charset="0"/>
              <a:buChar char="◦"/>
              <a:defRPr kumimoji="1" sz="2800">
                <a:solidFill>
                  <a:schemeClr val="tx1"/>
                </a:solidFill>
                <a:latin typeface="Gill Sans MT" charset="0"/>
                <a:ea typeface="新細明體" charset="0"/>
              </a:defRPr>
            </a:lvl2pPr>
            <a:lvl3pPr marL="1143000" indent="-228600">
              <a:spcBef>
                <a:spcPct val="20000"/>
              </a:spcBef>
              <a:buClr>
                <a:schemeClr val="accent2"/>
              </a:buClr>
              <a:buFont typeface="Wingdings 2" charset="2"/>
              <a:buChar char=""/>
              <a:defRPr kumimoji="1" sz="2400">
                <a:solidFill>
                  <a:schemeClr val="tx1"/>
                </a:solidFill>
                <a:latin typeface="Gill Sans MT" charset="0"/>
                <a:ea typeface="新細明體" charset="0"/>
              </a:defRPr>
            </a:lvl3pPr>
            <a:lvl4pPr marL="1600200" indent="-228600">
              <a:spcBef>
                <a:spcPct val="20000"/>
              </a:spcBef>
              <a:buClr>
                <a:srgbClr val="C32D2E"/>
              </a:buClr>
              <a:buFont typeface="Wingdings 2" charset="2"/>
              <a:buChar char=""/>
              <a:defRPr kumimoji="1" sz="2000">
                <a:solidFill>
                  <a:schemeClr val="tx1"/>
                </a:solidFill>
                <a:latin typeface="Gill Sans MT" charset="0"/>
                <a:ea typeface="新細明體" charset="0"/>
              </a:defRPr>
            </a:lvl4pPr>
            <a:lvl5pPr marL="2057400" indent="-228600">
              <a:spcBef>
                <a:spcPct val="20000"/>
              </a:spcBef>
              <a:buClr>
                <a:srgbClr val="84AA33"/>
              </a:buClr>
              <a:buFont typeface="Wingdings 2" charset="2"/>
              <a:buChar char=""/>
              <a:defRPr kumimoji="1" sz="2000">
                <a:solidFill>
                  <a:schemeClr val="tx1"/>
                </a:solidFill>
                <a:latin typeface="Gill Sans MT" charset="0"/>
                <a:ea typeface="新細明體" charset="0"/>
              </a:defRPr>
            </a:lvl5pPr>
            <a:lvl6pPr marL="2514600" indent="-228600" eaLnBrk="0" fontAlgn="base" hangingPunct="0">
              <a:spcBef>
                <a:spcPct val="20000"/>
              </a:spcBef>
              <a:spcAft>
                <a:spcPct val="0"/>
              </a:spcAft>
              <a:buClr>
                <a:srgbClr val="84AA33"/>
              </a:buClr>
              <a:buFont typeface="Wingdings 2" charset="2"/>
              <a:buChar char=""/>
              <a:defRPr kumimoji="1" sz="2000">
                <a:solidFill>
                  <a:schemeClr val="tx1"/>
                </a:solidFill>
                <a:latin typeface="Gill Sans MT" charset="0"/>
                <a:ea typeface="新細明體" charset="0"/>
              </a:defRPr>
            </a:lvl6pPr>
            <a:lvl7pPr marL="2971800" indent="-228600" eaLnBrk="0" fontAlgn="base" hangingPunct="0">
              <a:spcBef>
                <a:spcPct val="20000"/>
              </a:spcBef>
              <a:spcAft>
                <a:spcPct val="0"/>
              </a:spcAft>
              <a:buClr>
                <a:srgbClr val="84AA33"/>
              </a:buClr>
              <a:buFont typeface="Wingdings 2" charset="2"/>
              <a:buChar char=""/>
              <a:defRPr kumimoji="1" sz="2000">
                <a:solidFill>
                  <a:schemeClr val="tx1"/>
                </a:solidFill>
                <a:latin typeface="Gill Sans MT" charset="0"/>
                <a:ea typeface="新細明體" charset="0"/>
              </a:defRPr>
            </a:lvl7pPr>
            <a:lvl8pPr marL="3429000" indent="-228600" eaLnBrk="0" fontAlgn="base" hangingPunct="0">
              <a:spcBef>
                <a:spcPct val="20000"/>
              </a:spcBef>
              <a:spcAft>
                <a:spcPct val="0"/>
              </a:spcAft>
              <a:buClr>
                <a:srgbClr val="84AA33"/>
              </a:buClr>
              <a:buFont typeface="Wingdings 2" charset="2"/>
              <a:buChar char=""/>
              <a:defRPr kumimoji="1" sz="2000">
                <a:solidFill>
                  <a:schemeClr val="tx1"/>
                </a:solidFill>
                <a:latin typeface="Gill Sans MT" charset="0"/>
                <a:ea typeface="新細明體" charset="0"/>
              </a:defRPr>
            </a:lvl8pPr>
            <a:lvl9pPr marL="3886200" indent="-228600" eaLnBrk="0" fontAlgn="base" hangingPunct="0">
              <a:spcBef>
                <a:spcPct val="20000"/>
              </a:spcBef>
              <a:spcAft>
                <a:spcPct val="0"/>
              </a:spcAft>
              <a:buClr>
                <a:srgbClr val="84AA33"/>
              </a:buClr>
              <a:buFont typeface="Wingdings 2" charset="2"/>
              <a:buChar char=""/>
              <a:defRPr kumimoji="1" sz="2000">
                <a:solidFill>
                  <a:schemeClr val="tx1"/>
                </a:solidFill>
                <a:latin typeface="Gill Sans MT" charset="0"/>
                <a:ea typeface="新細明體" charset="0"/>
              </a:defRPr>
            </a:lvl9pPr>
          </a:lstStyle>
          <a:p>
            <a:pPr eaLnBrk="1" hangingPunct="1">
              <a:spcBef>
                <a:spcPct val="0"/>
              </a:spcBef>
              <a:buClrTx/>
              <a:buSzTx/>
              <a:buFontTx/>
              <a:buNone/>
            </a:pPr>
            <a:r>
              <a:rPr lang="en-US" altLang="zh-TW" sz="2400" b="1">
                <a:latin typeface="Arial" charset="0"/>
              </a:rPr>
              <a:t>Selfless Insight:</a:t>
            </a:r>
          </a:p>
          <a:p>
            <a:pPr eaLnBrk="1" hangingPunct="1">
              <a:spcBef>
                <a:spcPct val="0"/>
              </a:spcBef>
              <a:buClrTx/>
              <a:buSzTx/>
              <a:buFontTx/>
              <a:buNone/>
            </a:pPr>
            <a:r>
              <a:rPr lang="en-US" altLang="zh-TW" sz="2400" b="1">
                <a:latin typeface="Arial" charset="0"/>
              </a:rPr>
              <a:t> Zen and the Meditative </a:t>
            </a:r>
          </a:p>
          <a:p>
            <a:pPr eaLnBrk="1" hangingPunct="1">
              <a:spcBef>
                <a:spcPct val="0"/>
              </a:spcBef>
              <a:buClrTx/>
              <a:buSzTx/>
              <a:buFontTx/>
              <a:buNone/>
            </a:pPr>
            <a:r>
              <a:rPr lang="en-US" altLang="zh-TW" sz="2400" b="1">
                <a:latin typeface="Arial" charset="0"/>
              </a:rPr>
              <a:t>Transformations </a:t>
            </a:r>
          </a:p>
          <a:p>
            <a:pPr eaLnBrk="1" hangingPunct="1">
              <a:spcBef>
                <a:spcPct val="0"/>
              </a:spcBef>
              <a:buClrTx/>
              <a:buSzTx/>
              <a:buFontTx/>
              <a:buNone/>
            </a:pPr>
            <a:r>
              <a:rPr lang="en-US" altLang="zh-TW" sz="2400" b="1">
                <a:latin typeface="Arial" charset="0"/>
              </a:rPr>
              <a:t>of Consciousness</a:t>
            </a:r>
            <a:r>
              <a:rPr lang="zh-TW" altLang="zh-TW" sz="2400" b="1">
                <a:latin typeface="Arial" charset="0"/>
              </a:rPr>
              <a:t/>
            </a:r>
            <a:br>
              <a:rPr lang="zh-TW" altLang="zh-TW" sz="2400" b="1">
                <a:latin typeface="Arial" charset="0"/>
              </a:rPr>
            </a:br>
            <a:r>
              <a:rPr lang="en-US" altLang="zh-TW" sz="2400" b="1">
                <a:latin typeface="Arial" charset="0"/>
              </a:rPr>
              <a:t>(</a:t>
            </a:r>
            <a:r>
              <a:rPr lang="zh-TW" altLang="zh-TW" sz="2400" b="1">
                <a:latin typeface="Arial" charset="0"/>
              </a:rPr>
              <a:t>直觀無我︰禪與心識轉變</a:t>
            </a:r>
            <a:r>
              <a:rPr lang="en-US" altLang="zh-TW" sz="2400" b="1">
                <a:latin typeface="Arial" charset="0"/>
              </a:rPr>
              <a:t>)</a:t>
            </a:r>
          </a:p>
          <a:p>
            <a:pPr eaLnBrk="1" hangingPunct="1">
              <a:spcBef>
                <a:spcPct val="0"/>
              </a:spcBef>
              <a:buClrTx/>
              <a:buSzTx/>
              <a:buFontTx/>
              <a:buNone/>
            </a:pPr>
            <a:r>
              <a:rPr lang="en-US" altLang="zh-TW" sz="2400" b="1">
                <a:latin typeface="Arial" charset="0"/>
              </a:rPr>
              <a:t>2009</a:t>
            </a:r>
          </a:p>
          <a:p>
            <a:pPr eaLnBrk="1" hangingPunct="1">
              <a:spcBef>
                <a:spcPct val="0"/>
              </a:spcBef>
              <a:buClrTx/>
              <a:buSzTx/>
              <a:buFontTx/>
              <a:buNone/>
            </a:pPr>
            <a:r>
              <a:rPr lang="en-US" altLang="zh-TW" sz="2400" b="1">
                <a:latin typeface="Arial" charset="0"/>
              </a:rPr>
              <a:t>The MIT Press</a:t>
            </a:r>
            <a:br>
              <a:rPr lang="en-US" altLang="zh-TW" sz="2400" b="1">
                <a:latin typeface="Arial" charset="0"/>
              </a:rPr>
            </a:br>
            <a:endParaRPr lang="zh-TW" altLang="en-US" sz="2400">
              <a:latin typeface="Arial"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標題 1"/>
          <p:cNvSpPr>
            <a:spLocks noGrp="1"/>
          </p:cNvSpPr>
          <p:nvPr>
            <p:ph type="title"/>
          </p:nvPr>
        </p:nvSpPr>
        <p:spPr>
          <a:xfrm>
            <a:off x="5357813" y="285750"/>
            <a:ext cx="3643312" cy="4286250"/>
          </a:xfrm>
        </p:spPr>
        <p:txBody>
          <a:bodyPr/>
          <a:lstStyle/>
          <a:p>
            <a:pPr eaLnBrk="1" hangingPunct="1"/>
            <a:r>
              <a:rPr lang="en-US" altLang="zh-TW" sz="2400" b="1">
                <a:effectLst>
                  <a:outerShdw blurRad="38100" dist="38100" dir="2700000" algn="tl">
                    <a:srgbClr val="C0C0C0"/>
                  </a:outerShdw>
                </a:effectLst>
              </a:rPr>
              <a:t>Selfless Insight: Zen and the Meditative Transformations of Consciousness</a:t>
            </a:r>
            <a:r>
              <a:rPr lang="zh-TW" altLang="zh-TW" sz="2400" b="1">
                <a:effectLst>
                  <a:outerShdw blurRad="38100" dist="38100" dir="2700000" algn="tl">
                    <a:srgbClr val="C0C0C0"/>
                  </a:outerShdw>
                </a:effectLst>
              </a:rPr>
              <a:t/>
            </a:r>
            <a:br>
              <a:rPr lang="zh-TW" altLang="zh-TW" sz="2400" b="1">
                <a:effectLst>
                  <a:outerShdw blurRad="38100" dist="38100" dir="2700000" algn="tl">
                    <a:srgbClr val="C0C0C0"/>
                  </a:outerShdw>
                </a:effectLst>
              </a:rPr>
            </a:br>
            <a:r>
              <a:rPr lang="en-US" altLang="zh-TW" sz="2400" b="1">
                <a:effectLst>
                  <a:outerShdw blurRad="38100" dist="38100" dir="2700000" algn="tl">
                    <a:srgbClr val="C0C0C0"/>
                  </a:outerShdw>
                </a:effectLst>
              </a:rPr>
              <a:t>(</a:t>
            </a:r>
            <a:r>
              <a:rPr lang="zh-TW" altLang="zh-TW" sz="2400" b="1">
                <a:effectLst>
                  <a:outerShdw blurRad="38100" dist="38100" dir="2700000" algn="tl">
                    <a:srgbClr val="C0C0C0"/>
                  </a:outerShdw>
                </a:effectLst>
              </a:rPr>
              <a:t>直觀無我︰禪與心識轉變</a:t>
            </a:r>
            <a:r>
              <a:rPr lang="en-US" altLang="zh-TW" sz="2400" b="1">
                <a:effectLst>
                  <a:outerShdw blurRad="38100" dist="38100" dir="2700000" algn="tl">
                    <a:srgbClr val="C0C0C0"/>
                  </a:outerShdw>
                </a:effectLst>
              </a:rPr>
              <a:t>)</a:t>
            </a:r>
            <a:br>
              <a:rPr lang="en-US" altLang="zh-TW" sz="2400" b="1">
                <a:effectLst>
                  <a:outerShdw blurRad="38100" dist="38100" dir="2700000" algn="tl">
                    <a:srgbClr val="C0C0C0"/>
                  </a:outerShdw>
                </a:effectLst>
              </a:rPr>
            </a:br>
            <a:r>
              <a:rPr lang="en-US" altLang="zh-TW" sz="2400" b="1">
                <a:effectLst>
                  <a:outerShdw blurRad="38100" dist="38100" dir="2700000" algn="tl">
                    <a:srgbClr val="C0C0C0"/>
                  </a:outerShdw>
                </a:effectLst>
              </a:rPr>
              <a:t>2010</a:t>
            </a:r>
            <a:r>
              <a:rPr lang="zh-CN" altLang="en-US" sz="2400" b="1">
                <a:effectLst>
                  <a:outerShdw blurRad="38100" dist="38100" dir="2700000" algn="tl">
                    <a:srgbClr val="C0C0C0"/>
                  </a:outerShdw>
                </a:effectLst>
              </a:rPr>
              <a:t>年</a:t>
            </a:r>
            <a:r>
              <a:rPr lang="en-US" altLang="zh-CN" sz="2400" b="1">
                <a:effectLst>
                  <a:outerShdw blurRad="38100" dist="38100" dir="2700000" algn="tl">
                    <a:srgbClr val="C0C0C0"/>
                  </a:outerShdw>
                </a:effectLst>
              </a:rPr>
              <a:t>6</a:t>
            </a:r>
            <a:r>
              <a:rPr lang="zh-TW" altLang="zh-TW" sz="2400" b="1">
                <a:effectLst>
                  <a:outerShdw blurRad="38100" dist="38100" dir="2700000" algn="tl">
                    <a:srgbClr val="C0C0C0"/>
                  </a:outerShdw>
                </a:effectLst>
              </a:rPr>
              <a:t>月</a:t>
            </a:r>
            <a:r>
              <a:rPr lang="en-US" altLang="zh-CN" sz="2400" b="1">
                <a:effectLst>
                  <a:outerShdw blurRad="38100" dist="38100" dir="2700000" algn="tl">
                    <a:srgbClr val="C0C0C0"/>
                  </a:outerShdw>
                </a:effectLst>
              </a:rPr>
              <a:t>1</a:t>
            </a:r>
            <a:r>
              <a:rPr lang="zh-TW" altLang="zh-TW" sz="2400" b="1">
                <a:effectLst>
                  <a:outerShdw blurRad="38100" dist="38100" dir="2700000" algn="tl">
                    <a:srgbClr val="C0C0C0"/>
                  </a:outerShdw>
                </a:effectLst>
              </a:rPr>
              <a:t>日（星期二）</a:t>
            </a:r>
            <a:r>
              <a:rPr lang="en-US" altLang="zh-TW" sz="2400" b="1">
                <a:effectLst>
                  <a:outerShdw blurRad="38100" dist="38100" dir="2700000" algn="tl">
                    <a:srgbClr val="C0C0C0"/>
                  </a:outerShdw>
                </a:effectLst>
              </a:rPr>
              <a:t/>
            </a:r>
            <a:br>
              <a:rPr lang="en-US" altLang="zh-TW" sz="2400" b="1">
                <a:effectLst>
                  <a:outerShdw blurRad="38100" dist="38100" dir="2700000" algn="tl">
                    <a:srgbClr val="C0C0C0"/>
                  </a:outerShdw>
                </a:effectLst>
              </a:rPr>
            </a:br>
            <a:r>
              <a:rPr lang="zh-TW" altLang="zh-TW" sz="2400" b="1">
                <a:effectLst>
                  <a:outerShdw blurRad="38100" dist="38100" dir="2700000" algn="tl">
                    <a:srgbClr val="C0C0C0"/>
                  </a:outerShdw>
                </a:effectLst>
              </a:rPr>
              <a:t>下午</a:t>
            </a:r>
            <a:r>
              <a:rPr lang="en-US" altLang="zh-TW" sz="2400" b="1">
                <a:effectLst>
                  <a:outerShdw blurRad="38100" dist="38100" dir="2700000" algn="tl">
                    <a:srgbClr val="C0C0C0"/>
                  </a:outerShdw>
                </a:effectLst>
              </a:rPr>
              <a:t>2:30-4:30</a:t>
            </a:r>
            <a:br>
              <a:rPr lang="en-US" altLang="zh-TW" sz="2400" b="1">
                <a:effectLst>
                  <a:outerShdw blurRad="38100" dist="38100" dir="2700000" algn="tl">
                    <a:srgbClr val="C0C0C0"/>
                  </a:outerShdw>
                </a:effectLst>
              </a:rPr>
            </a:br>
            <a:r>
              <a:rPr lang="zh-TW" altLang="zh-TW" sz="2400" b="1">
                <a:effectLst>
                  <a:outerShdw blurRad="38100" dist="38100" dir="2700000" algn="tl">
                    <a:srgbClr val="C0C0C0"/>
                  </a:outerShdw>
                </a:effectLst>
              </a:rPr>
              <a:t>法鼓佛教學院</a:t>
            </a:r>
            <a:r>
              <a:rPr lang="en-US" altLang="zh-TW" sz="2400" b="1">
                <a:effectLst>
                  <a:outerShdw blurRad="38100" dist="38100" dir="2700000" algn="tl">
                    <a:srgbClr val="C0C0C0"/>
                  </a:outerShdw>
                </a:effectLst>
              </a:rPr>
              <a:t/>
            </a:r>
            <a:br>
              <a:rPr lang="en-US" altLang="zh-TW" sz="2400" b="1">
                <a:effectLst>
                  <a:outerShdw blurRad="38100" dist="38100" dir="2700000" algn="tl">
                    <a:srgbClr val="C0C0C0"/>
                  </a:outerShdw>
                </a:effectLst>
              </a:rPr>
            </a:br>
            <a:r>
              <a:rPr lang="en-US" altLang="zh-CN" sz="2400" b="1">
                <a:effectLst>
                  <a:outerShdw blurRad="38100" dist="38100" dir="2700000" algn="tl">
                    <a:srgbClr val="C0C0C0"/>
                  </a:outerShdw>
                </a:effectLst>
              </a:rPr>
              <a:t>(</a:t>
            </a:r>
            <a:r>
              <a:rPr lang="zh-CN" altLang="en-US" sz="2400" b="1">
                <a:effectLst>
                  <a:outerShdw blurRad="38100" dist="38100" dir="2700000" algn="tl">
                    <a:srgbClr val="C0C0C0"/>
                  </a:outerShdw>
                </a:effectLst>
              </a:rPr>
              <a:t>台北縣金山鄉</a:t>
            </a:r>
            <a:r>
              <a:rPr lang="en-US" altLang="zh-CN" sz="2400" b="1">
                <a:effectLst>
                  <a:outerShdw blurRad="38100" dist="38100" dir="2700000" algn="tl">
                    <a:srgbClr val="C0C0C0"/>
                  </a:outerShdw>
                </a:effectLst>
              </a:rPr>
              <a:t>)</a:t>
            </a:r>
            <a:r>
              <a:rPr lang="zh-TW" altLang="zh-TW" sz="2400" b="1">
                <a:effectLst>
                  <a:outerShdw blurRad="38100" dist="38100" dir="2700000" algn="tl">
                    <a:srgbClr val="C0C0C0"/>
                  </a:outerShdw>
                </a:effectLst>
              </a:rPr>
              <a:t/>
            </a:r>
            <a:br>
              <a:rPr lang="zh-TW" altLang="zh-TW" sz="2400" b="1">
                <a:effectLst>
                  <a:outerShdw blurRad="38100" dist="38100" dir="2700000" algn="tl">
                    <a:srgbClr val="C0C0C0"/>
                  </a:outerShdw>
                </a:effectLst>
              </a:rPr>
            </a:br>
            <a:endParaRPr lang="zh-TW" altLang="en-US" sz="2400" b="1">
              <a:effectLst>
                <a:outerShdw blurRad="38100" dist="38100" dir="2700000" algn="tl">
                  <a:srgbClr val="C0C0C0"/>
                </a:outerShdw>
              </a:effectLst>
            </a:endParaRPr>
          </a:p>
        </p:txBody>
      </p:sp>
      <p:pic>
        <p:nvPicPr>
          <p:cNvPr id="147458"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357188" y="-14288"/>
            <a:ext cx="4857750" cy="6872288"/>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ChangeArrowheads="1"/>
          </p:cNvSpPr>
          <p:nvPr/>
        </p:nvSpPr>
        <p:spPr bwMode="auto">
          <a:xfrm>
            <a:off x="0" y="116633"/>
            <a:ext cx="9144000"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TW" sz="3200" u="sng" dirty="0">
                <a:ea typeface="新細明體" pitchFamily="18" charset="-120"/>
              </a:rPr>
              <a:t>Operational Aspects of Self: The </a:t>
            </a:r>
            <a:r>
              <a:rPr lang="en-US" altLang="zh-TW" sz="3200" b="1" i="1" u="sng" dirty="0">
                <a:ea typeface="新細明體" pitchFamily="18" charset="-120"/>
              </a:rPr>
              <a:t>I-Me-Mine</a:t>
            </a:r>
            <a:r>
              <a:rPr lang="en-US" altLang="zh-TW" sz="3200" u="sng" dirty="0">
                <a:ea typeface="新細明體" pitchFamily="18" charset="-120"/>
              </a:rPr>
              <a:t> Triad</a:t>
            </a:r>
          </a:p>
        </p:txBody>
      </p:sp>
      <p:graphicFrame>
        <p:nvGraphicFramePr>
          <p:cNvPr id="52306" name="Group 82"/>
          <p:cNvGraphicFramePr>
            <a:graphicFrameLocks noGrp="1"/>
          </p:cNvGraphicFramePr>
          <p:nvPr>
            <p:ph sz="half" idx="2"/>
            <p:extLst/>
          </p:nvPr>
        </p:nvGraphicFramePr>
        <p:xfrm>
          <a:off x="179512" y="1124744"/>
          <a:ext cx="8640960" cy="5692415"/>
        </p:xfrm>
        <a:graphic>
          <a:graphicData uri="http://schemas.openxmlformats.org/drawingml/2006/table">
            <a:tbl>
              <a:tblPr/>
              <a:tblGrid>
                <a:gridCol w="2160240"/>
                <a:gridCol w="2160240"/>
                <a:gridCol w="2160240"/>
                <a:gridCol w="2160240"/>
              </a:tblGrid>
              <a:tr h="113267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TW" altLang="zh-TW" sz="2400" b="1" i="1" u="none" strike="noStrike" cap="none" normalizeH="0" baseline="0" dirty="0" smtClean="0">
                        <a:ln>
                          <a:noFill/>
                        </a:ln>
                        <a:solidFill>
                          <a:schemeClr val="tx1"/>
                        </a:solidFill>
                        <a:effectLst/>
                        <a:latin typeface="Arial" pitchFamily="34" charset="0"/>
                      </a:endParaRPr>
                    </a:p>
                  </a:txBody>
                  <a:tcPr horzOverflow="overflow">
                    <a:lnL>
                      <a:noFill/>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TW" altLang="zh-TW" sz="3200" b="1" kern="1200" dirty="0" smtClean="0">
                          <a:solidFill>
                            <a:schemeClr val="tx1"/>
                          </a:solidFill>
                          <a:effectLst/>
                          <a:latin typeface="+mn-lt"/>
                          <a:ea typeface="+mn-ea"/>
                          <a:cs typeface="+mn-cs"/>
                        </a:rPr>
                        <a:t>主格的我（</a:t>
                      </a:r>
                      <a:r>
                        <a:rPr kumimoji="0" lang="en-US" altLang="zh-TW" sz="3200" b="1" kern="1200" dirty="0" smtClean="0">
                          <a:solidFill>
                            <a:schemeClr val="tx1"/>
                          </a:solidFill>
                          <a:effectLst/>
                          <a:latin typeface="+mn-lt"/>
                          <a:ea typeface="+mn-ea"/>
                          <a:cs typeface="+mn-cs"/>
                        </a:rPr>
                        <a:t>I</a:t>
                      </a:r>
                      <a:r>
                        <a:rPr kumimoji="0" lang="zh-TW" altLang="zh-TW" sz="3200" b="1" kern="1200" dirty="0" smtClean="0">
                          <a:solidFill>
                            <a:schemeClr val="tx1"/>
                          </a:solidFill>
                          <a:effectLst/>
                          <a:latin typeface="+mn-lt"/>
                          <a:ea typeface="+mn-ea"/>
                          <a:cs typeface="+mn-cs"/>
                        </a:rPr>
                        <a:t>）</a:t>
                      </a:r>
                      <a:endParaRPr kumimoji="0" lang="en-US" altLang="zh-TW" sz="3200" b="1" i="1" u="none" strike="noStrike" cap="none" normalizeH="0" baseline="0" dirty="0" smtClean="0">
                        <a:ln>
                          <a:noFill/>
                        </a:ln>
                        <a:solidFill>
                          <a:schemeClr val="tx1"/>
                        </a:solidFill>
                        <a:effectLst/>
                        <a:latin typeface="Arial" pitchFamily="34" charset="0"/>
                        <a:ea typeface="新細明體" pitchFamily="18" charset="-12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TW" altLang="zh-TW" sz="3200" b="1" kern="1200" dirty="0" smtClean="0">
                          <a:solidFill>
                            <a:schemeClr val="tx1"/>
                          </a:solidFill>
                          <a:effectLst/>
                          <a:latin typeface="+mn-lt"/>
                          <a:ea typeface="+mn-ea"/>
                          <a:cs typeface="+mn-cs"/>
                        </a:rPr>
                        <a:t>受格的我（</a:t>
                      </a:r>
                      <a:r>
                        <a:rPr kumimoji="0" lang="en-US" altLang="zh-TW" sz="3200" b="1" kern="1200" dirty="0" smtClean="0">
                          <a:solidFill>
                            <a:schemeClr val="tx1"/>
                          </a:solidFill>
                          <a:effectLst/>
                          <a:latin typeface="+mn-lt"/>
                          <a:ea typeface="+mn-ea"/>
                          <a:cs typeface="+mn-cs"/>
                        </a:rPr>
                        <a:t>Me</a:t>
                      </a:r>
                      <a:r>
                        <a:rPr kumimoji="0" lang="zh-TW" altLang="zh-TW" sz="3200" b="1" kern="1200" dirty="0" smtClean="0">
                          <a:solidFill>
                            <a:schemeClr val="tx1"/>
                          </a:solidFill>
                          <a:effectLst/>
                          <a:latin typeface="+mn-lt"/>
                          <a:ea typeface="+mn-ea"/>
                          <a:cs typeface="+mn-cs"/>
                        </a:rPr>
                        <a:t>）</a:t>
                      </a:r>
                      <a:endParaRPr kumimoji="0" lang="en-US" altLang="zh-TW" sz="4800" b="1" i="1" u="none" strike="noStrike" cap="none" normalizeH="0" baseline="0" dirty="0" smtClean="0">
                        <a:ln>
                          <a:noFill/>
                        </a:ln>
                        <a:solidFill>
                          <a:schemeClr val="tx1"/>
                        </a:solidFill>
                        <a:effectLst/>
                        <a:latin typeface="Arial" pitchFamily="34" charset="0"/>
                        <a:ea typeface="新細明體" pitchFamily="18" charset="-12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TW" altLang="zh-TW" sz="2400" b="1" kern="1200" dirty="0" smtClean="0">
                          <a:solidFill>
                            <a:schemeClr val="tx1"/>
                          </a:solidFill>
                          <a:effectLst/>
                          <a:latin typeface="+mn-lt"/>
                          <a:ea typeface="+mn-ea"/>
                          <a:cs typeface="+mn-cs"/>
                        </a:rPr>
                        <a:t>所有格代名詞的我（</a:t>
                      </a:r>
                      <a:r>
                        <a:rPr kumimoji="0" lang="en-US" altLang="zh-TW" sz="2400" b="1" kern="1200" dirty="0" smtClean="0">
                          <a:solidFill>
                            <a:schemeClr val="tx1"/>
                          </a:solidFill>
                          <a:effectLst/>
                          <a:latin typeface="+mn-lt"/>
                          <a:ea typeface="+mn-ea"/>
                          <a:cs typeface="+mn-cs"/>
                        </a:rPr>
                        <a:t>Mine</a:t>
                      </a:r>
                      <a:r>
                        <a:rPr kumimoji="0" lang="zh-TW" altLang="zh-TW" sz="2400" b="1" kern="1200" dirty="0" smtClean="0">
                          <a:solidFill>
                            <a:schemeClr val="tx1"/>
                          </a:solidFill>
                          <a:effectLst/>
                          <a:latin typeface="+mn-lt"/>
                          <a:ea typeface="+mn-ea"/>
                          <a:cs typeface="+mn-cs"/>
                        </a:rPr>
                        <a:t>）</a:t>
                      </a:r>
                      <a:endParaRPr kumimoji="0" lang="en-US" altLang="zh-TW" sz="4000" b="1" i="1" u="none" strike="noStrike" cap="none" normalizeH="0" baseline="0" dirty="0" smtClean="0">
                        <a:ln>
                          <a:noFill/>
                        </a:ln>
                        <a:solidFill>
                          <a:schemeClr val="tx1"/>
                        </a:solidFill>
                        <a:effectLst/>
                        <a:latin typeface="Arial" pitchFamily="34" charset="0"/>
                        <a:ea typeface="新細明體" pitchFamily="18" charset="-12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256635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TW" altLang="zh-TW" sz="2400" b="1" kern="1200" dirty="0" smtClean="0">
                          <a:solidFill>
                            <a:schemeClr val="tx1"/>
                          </a:solidFill>
                          <a:effectLst/>
                          <a:latin typeface="+mn-lt"/>
                          <a:ea typeface="+mn-ea"/>
                          <a:cs typeface="+mn-cs"/>
                        </a:rPr>
                        <a:t>正面適應性</a:t>
                      </a:r>
                      <a:r>
                        <a:rPr kumimoji="0" lang="en-US" altLang="zh-TW" sz="2400" b="1" kern="1200" dirty="0" smtClean="0">
                          <a:solidFill>
                            <a:schemeClr val="tx1"/>
                          </a:solidFill>
                          <a:effectLst/>
                          <a:latin typeface="+mn-lt"/>
                          <a:ea typeface="+mn-ea"/>
                          <a:cs typeface="+mn-cs"/>
                        </a:rPr>
                        <a:t>(adaptive</a:t>
                      </a:r>
                      <a:r>
                        <a:rPr kumimoji="0" lang="zh-TW" altLang="zh-TW" sz="2400" b="1" kern="1200" dirty="0" smtClean="0">
                          <a:solidFill>
                            <a:schemeClr val="tx1"/>
                          </a:solidFill>
                          <a:effectLst/>
                          <a:latin typeface="+mn-lt"/>
                          <a:ea typeface="+mn-ea"/>
                          <a:cs typeface="+mn-cs"/>
                        </a:rPr>
                        <a:t>）</a:t>
                      </a:r>
                      <a:endParaRPr kumimoji="0" lang="en-US" altLang="zh-TW" sz="3200" b="1" i="0" u="sng" strike="noStrike" cap="none" normalizeH="0" baseline="0" dirty="0" smtClean="0">
                        <a:ln>
                          <a:noFill/>
                        </a:ln>
                        <a:solidFill>
                          <a:srgbClr val="0070C0"/>
                        </a:solidFill>
                        <a:effectLst/>
                        <a:latin typeface="Arial" pitchFamily="34" charset="0"/>
                        <a:ea typeface="新細明體" pitchFamily="18" charset="-12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zh-TW" sz="2400" b="1" i="0" u="none" strike="noStrike" cap="none" normalizeH="0" baseline="0" dirty="0" smtClean="0">
                          <a:ln>
                            <a:noFill/>
                          </a:ln>
                          <a:solidFill>
                            <a:srgbClr val="0070C0"/>
                          </a:solidFill>
                          <a:effectLst/>
                          <a:latin typeface="Arial" pitchFamily="34" charset="0"/>
                          <a:ea typeface="新細明體" pitchFamily="18" charset="-120"/>
                        </a:rPr>
                        <a:t>Exist, feel, know, act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zh-TW" sz="2400" b="1" i="0" u="none" strike="noStrike" cap="none" normalizeH="0" baseline="0" dirty="0" smtClean="0">
                          <a:ln>
                            <a:noFill/>
                          </a:ln>
                          <a:solidFill>
                            <a:srgbClr val="0070C0"/>
                          </a:solidFill>
                          <a:effectLst/>
                          <a:latin typeface="Arial" pitchFamily="34" charset="0"/>
                          <a:ea typeface="新細明體" pitchFamily="18" charset="-120"/>
                        </a:rPr>
                        <a:t>Things happen </a:t>
                      </a:r>
                      <a:r>
                        <a:rPr kumimoji="0" lang="en-US" altLang="zh-TW" sz="2400" b="1" i="0" u="sng" strike="noStrike" cap="none" normalizeH="0" baseline="0" dirty="0" smtClean="0">
                          <a:ln>
                            <a:noFill/>
                          </a:ln>
                          <a:solidFill>
                            <a:srgbClr val="0070C0"/>
                          </a:solidFill>
                          <a:effectLst/>
                          <a:latin typeface="Arial" pitchFamily="34" charset="0"/>
                          <a:ea typeface="新細明體" pitchFamily="18" charset="-120"/>
                        </a:rPr>
                        <a:t>to</a:t>
                      </a:r>
                      <a:r>
                        <a:rPr kumimoji="0" lang="en-US" altLang="zh-TW" sz="2400" b="1" i="0" u="none" strike="noStrike" cap="none" normalizeH="0" baseline="0" dirty="0" smtClean="0">
                          <a:ln>
                            <a:noFill/>
                          </a:ln>
                          <a:solidFill>
                            <a:srgbClr val="0070C0"/>
                          </a:solidFill>
                          <a:effectLst/>
                          <a:latin typeface="Arial" pitchFamily="34" charset="0"/>
                          <a:ea typeface="新細明體" pitchFamily="18" charset="-120"/>
                        </a:rPr>
                        <a:t> me.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zh-TW" sz="2400" b="1" i="0" u="none" strike="noStrike" cap="none" normalizeH="0" baseline="0" dirty="0" smtClean="0">
                          <a:ln>
                            <a:noFill/>
                          </a:ln>
                          <a:solidFill>
                            <a:srgbClr val="0070C0"/>
                          </a:solidFill>
                          <a:effectLst/>
                          <a:latin typeface="Arial" pitchFamily="34" charset="0"/>
                          <a:ea typeface="新細明體" pitchFamily="18" charset="-120"/>
                        </a:rPr>
                        <a:t>These are my thoughts, body parts, possessions.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196250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TW" altLang="zh-TW" sz="2800" b="1" kern="1200" dirty="0" smtClean="0">
                          <a:solidFill>
                            <a:schemeClr val="tx1"/>
                          </a:solidFill>
                          <a:effectLst/>
                          <a:latin typeface="+mn-lt"/>
                          <a:ea typeface="+mn-ea"/>
                          <a:cs typeface="+mn-cs"/>
                        </a:rPr>
                        <a:t>負面適應性 </a:t>
                      </a:r>
                      <a:r>
                        <a:rPr kumimoji="0" lang="en-US" altLang="zh-TW" sz="2000" b="1" kern="1200" dirty="0" smtClean="0">
                          <a:solidFill>
                            <a:schemeClr val="tx1"/>
                          </a:solidFill>
                          <a:effectLst/>
                          <a:latin typeface="+mn-lt"/>
                          <a:ea typeface="+mn-ea"/>
                          <a:cs typeface="+mn-cs"/>
                        </a:rPr>
                        <a:t>(maladaptive</a:t>
                      </a:r>
                      <a:r>
                        <a:rPr kumimoji="0" lang="zh-TW" altLang="zh-TW" sz="2000" b="1" kern="1200" dirty="0" smtClean="0">
                          <a:solidFill>
                            <a:schemeClr val="tx1"/>
                          </a:solidFill>
                          <a:effectLst/>
                          <a:latin typeface="+mn-lt"/>
                          <a:ea typeface="+mn-ea"/>
                          <a:cs typeface="+mn-cs"/>
                        </a:rPr>
                        <a:t>）</a:t>
                      </a:r>
                      <a:endParaRPr kumimoji="0" lang="en-US" altLang="zh-TW" sz="2800" b="1" i="0" u="sng" strike="noStrike" cap="none" normalizeH="0" baseline="0" dirty="0" smtClean="0">
                        <a:ln>
                          <a:noFill/>
                        </a:ln>
                        <a:solidFill>
                          <a:srgbClr val="FF0000"/>
                        </a:solidFill>
                        <a:effectLst/>
                        <a:latin typeface="Arial" pitchFamily="34" charset="0"/>
                        <a:ea typeface="新細明體" pitchFamily="18" charset="-12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TW" altLang="en-US" sz="2400" b="1" i="0" u="none" strike="noStrike" cap="none" normalizeH="0" baseline="0" dirty="0" smtClean="0">
                          <a:ln>
                            <a:noFill/>
                          </a:ln>
                          <a:solidFill>
                            <a:srgbClr val="FF0000"/>
                          </a:solidFill>
                          <a:effectLst/>
                          <a:latin typeface="Arial" pitchFamily="34" charset="0"/>
                          <a:ea typeface="新細明體" pitchFamily="18" charset="-120"/>
                        </a:rPr>
                        <a:t>侵略性</a:t>
                      </a:r>
                      <a:r>
                        <a:rPr kumimoji="0" lang="en-US" altLang="zh-TW" sz="2400" b="1" i="0" u="none" strike="noStrike" cap="none" normalizeH="0" baseline="0" dirty="0" smtClean="0">
                          <a:ln>
                            <a:noFill/>
                          </a:ln>
                          <a:solidFill>
                            <a:srgbClr val="FF0000"/>
                          </a:solidFill>
                          <a:effectLst/>
                          <a:latin typeface="Arial" pitchFamily="34" charset="0"/>
                          <a:ea typeface="新細明體" pitchFamily="18" charset="-120"/>
                        </a:rPr>
                        <a:t>(aggressive)</a:t>
                      </a:r>
                      <a:r>
                        <a:rPr kumimoji="0" lang="zh-TW" altLang="en-US" sz="2400" b="1" i="0" u="none" strike="noStrike" cap="none" normalizeH="0" baseline="0" dirty="0" smtClean="0">
                          <a:ln>
                            <a:noFill/>
                          </a:ln>
                          <a:solidFill>
                            <a:srgbClr val="FF0000"/>
                          </a:solidFill>
                          <a:effectLst/>
                          <a:latin typeface="Arial" pitchFamily="34" charset="0"/>
                          <a:ea typeface="新細明體" pitchFamily="18" charset="-120"/>
                        </a:rPr>
                        <a:t>、自大狂妄性</a:t>
                      </a:r>
                      <a:r>
                        <a:rPr kumimoji="0" lang="en-US" altLang="zh-TW" sz="2400" b="1" i="0" u="none" strike="noStrike" cap="none" normalizeH="0" baseline="0" dirty="0" smtClean="0">
                          <a:ln>
                            <a:noFill/>
                          </a:ln>
                          <a:solidFill>
                            <a:srgbClr val="FF0000"/>
                          </a:solidFill>
                          <a:effectLst/>
                          <a:latin typeface="Arial" pitchFamily="34" charset="0"/>
                          <a:ea typeface="新細明體" pitchFamily="18" charset="-120"/>
                        </a:rPr>
                        <a:t>(arrogant)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TW" altLang="en-US" sz="2400" b="1" i="0" u="none" strike="noStrike" cap="none" normalizeH="0" baseline="0" dirty="0" smtClean="0">
                          <a:ln>
                            <a:noFill/>
                          </a:ln>
                          <a:solidFill>
                            <a:srgbClr val="FF0000"/>
                          </a:solidFill>
                          <a:effectLst/>
                          <a:latin typeface="Arial" pitchFamily="34" charset="0"/>
                          <a:ea typeface="新細明體" pitchFamily="18" charset="-120"/>
                        </a:rPr>
                        <a:t>被包圍的</a:t>
                      </a:r>
                      <a:r>
                        <a:rPr kumimoji="0" lang="en-US" altLang="zh-TW" sz="2400" b="1" i="0" u="none" strike="noStrike" cap="none" normalizeH="0" baseline="0" dirty="0" smtClean="0">
                          <a:ln>
                            <a:noFill/>
                          </a:ln>
                          <a:solidFill>
                            <a:srgbClr val="FF0000"/>
                          </a:solidFill>
                          <a:effectLst/>
                          <a:latin typeface="Arial" pitchFamily="34" charset="0"/>
                          <a:ea typeface="新細明體" pitchFamily="18" charset="-120"/>
                        </a:rPr>
                        <a:t>(besieged)</a:t>
                      </a:r>
                      <a:r>
                        <a:rPr kumimoji="0" lang="zh-TW" altLang="en-US" sz="2400" b="1" i="0" u="none" strike="noStrike" cap="none" normalizeH="0" baseline="0" dirty="0" smtClean="0">
                          <a:ln>
                            <a:noFill/>
                          </a:ln>
                          <a:solidFill>
                            <a:srgbClr val="FF0000"/>
                          </a:solidFill>
                          <a:effectLst/>
                          <a:latin typeface="Arial" pitchFamily="34" charset="0"/>
                          <a:ea typeface="新細明體" pitchFamily="18" charset="-120"/>
                        </a:rPr>
                        <a:t>、被傷害的</a:t>
                      </a:r>
                      <a:endParaRPr kumimoji="0" lang="en-US" altLang="zh-TW" sz="2400" b="1" i="0" u="none" strike="noStrike" cap="none" normalizeH="0" baseline="0" dirty="0" smtClean="0">
                        <a:ln>
                          <a:noFill/>
                        </a:ln>
                        <a:solidFill>
                          <a:srgbClr val="FF0000"/>
                        </a:solidFill>
                        <a:effectLst/>
                        <a:latin typeface="Arial" pitchFamily="34" charset="0"/>
                        <a:ea typeface="新細明體" pitchFamily="18" charset="-12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0" lang="zh-CN" altLang="en-US" sz="2400" b="1" i="0" u="none" strike="noStrike" cap="none" normalizeH="0" baseline="0" dirty="0" smtClean="0">
                          <a:ln>
                            <a:noFill/>
                          </a:ln>
                          <a:solidFill>
                            <a:srgbClr val="FF0000"/>
                          </a:solidFill>
                          <a:effectLst/>
                          <a:latin typeface="Arial" pitchFamily="34" charset="0"/>
                          <a:ea typeface="新細明體" pitchFamily="18" charset="-120"/>
                        </a:rPr>
                        <a:t>（</a:t>
                      </a:r>
                      <a:r>
                        <a:rPr kumimoji="0" lang="en-US" altLang="zh-TW" sz="2400" b="1" i="0" u="none" strike="noStrike" cap="none" normalizeH="0" baseline="0" dirty="0" smtClean="0">
                          <a:ln>
                            <a:noFill/>
                          </a:ln>
                          <a:solidFill>
                            <a:srgbClr val="FF0000"/>
                          </a:solidFill>
                          <a:effectLst/>
                          <a:latin typeface="Arial" pitchFamily="34" charset="0"/>
                          <a:ea typeface="新細明體" pitchFamily="18" charset="-120"/>
                        </a:rPr>
                        <a:t>battered</a:t>
                      </a:r>
                      <a:r>
                        <a:rPr kumimoji="0" lang="zh-CN" altLang="en-US" sz="2400" b="1" i="0" u="none" strike="noStrike" cap="none" normalizeH="0" baseline="0" dirty="0" smtClean="0">
                          <a:ln>
                            <a:noFill/>
                          </a:ln>
                          <a:solidFill>
                            <a:srgbClr val="FF0000"/>
                          </a:solidFill>
                          <a:effectLst/>
                          <a:latin typeface="Arial" pitchFamily="34" charset="0"/>
                          <a:ea typeface="新細明體" pitchFamily="18" charset="-120"/>
                        </a:rPr>
                        <a:t>）</a:t>
                      </a:r>
                      <a:r>
                        <a:rPr kumimoji="0" lang="en-US" altLang="zh-TW" sz="2400" b="1" i="0" u="none" strike="noStrike" cap="none" normalizeH="0" baseline="0" dirty="0" smtClean="0">
                          <a:ln>
                            <a:noFill/>
                          </a:ln>
                          <a:solidFill>
                            <a:srgbClr val="FF0000"/>
                          </a:solidFill>
                          <a:effectLst/>
                          <a:latin typeface="Arial" pitchFamily="34" charset="0"/>
                          <a:ea typeface="新細明體" pitchFamily="18" charset="-120"/>
                        </a:rPr>
                        <a:t>fearful self</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TW" altLang="en-US" sz="2400" b="1" i="0" u="none" strike="noStrike" cap="none" normalizeH="0" baseline="0" dirty="0" smtClean="0">
                          <a:ln>
                            <a:noFill/>
                          </a:ln>
                          <a:solidFill>
                            <a:srgbClr val="FF0000"/>
                          </a:solidFill>
                          <a:effectLst/>
                          <a:latin typeface="Arial" pitchFamily="34" charset="0"/>
                          <a:ea typeface="新細明體" pitchFamily="18" charset="-120"/>
                        </a:rPr>
                        <a:t>緊抓</a:t>
                      </a:r>
                      <a:r>
                        <a:rPr kumimoji="0" lang="en-US" altLang="zh-TW" sz="2400" b="1" i="0" u="none" strike="noStrike" cap="none" normalizeH="0" baseline="0" dirty="0" smtClean="0">
                          <a:ln>
                            <a:noFill/>
                          </a:ln>
                          <a:solidFill>
                            <a:srgbClr val="FF0000"/>
                          </a:solidFill>
                          <a:effectLst/>
                          <a:latin typeface="Arial" pitchFamily="34" charset="0"/>
                          <a:ea typeface="新細明體" pitchFamily="18" charset="-120"/>
                        </a:rPr>
                        <a:t>(clutching</a:t>
                      </a:r>
                      <a:r>
                        <a:rPr kumimoji="0" lang="zh-TW" altLang="en-US" sz="2400" b="1" i="0" u="none" strike="noStrike" cap="none" normalizeH="0" baseline="0" dirty="0" smtClean="0">
                          <a:ln>
                            <a:noFill/>
                          </a:ln>
                          <a:solidFill>
                            <a:srgbClr val="FF0000"/>
                          </a:solidFill>
                          <a:effectLst/>
                          <a:latin typeface="Arial" pitchFamily="34" charset="0"/>
                          <a:ea typeface="新細明體" pitchFamily="18" charset="-120"/>
                        </a:rPr>
                        <a:t>）、貪欲</a:t>
                      </a:r>
                      <a:r>
                        <a:rPr kumimoji="0" lang="en-US" altLang="zh-TW" sz="2400" b="1" i="0" u="none" strike="noStrike" cap="none" normalizeH="0" baseline="0" dirty="0" smtClean="0">
                          <a:ln>
                            <a:noFill/>
                          </a:ln>
                          <a:solidFill>
                            <a:srgbClr val="FF0000"/>
                          </a:solidFill>
                          <a:effectLst/>
                          <a:latin typeface="Arial" pitchFamily="34" charset="0"/>
                          <a:ea typeface="新細明體" pitchFamily="18" charset="-120"/>
                        </a:rPr>
                        <a:t>(craving</a:t>
                      </a:r>
                      <a:r>
                        <a:rPr kumimoji="0" lang="zh-TW" altLang="en-US" sz="2400" b="1" i="0" u="none" strike="noStrike" cap="none" normalizeH="0" baseline="0" dirty="0" smtClean="0">
                          <a:ln>
                            <a:noFill/>
                          </a:ln>
                          <a:solidFill>
                            <a:srgbClr val="FF0000"/>
                          </a:solidFill>
                          <a:effectLst/>
                          <a:latin typeface="Arial" pitchFamily="34" charset="0"/>
                          <a:ea typeface="新細明體" pitchFamily="18" charset="-120"/>
                        </a:rPr>
                        <a:t>）</a:t>
                      </a:r>
                      <a:r>
                        <a:rPr kumimoji="0" lang="en-US" altLang="zh-TW" sz="2400" b="1" i="0" u="none" strike="noStrike" cap="none" normalizeH="0" baseline="0" dirty="0" smtClean="0">
                          <a:ln>
                            <a:noFill/>
                          </a:ln>
                          <a:solidFill>
                            <a:srgbClr val="FF0000"/>
                          </a:solidFill>
                          <a:effectLst/>
                          <a:latin typeface="Arial" pitchFamily="34" charset="0"/>
                          <a:ea typeface="新細明體" pitchFamily="18" charset="-120"/>
                        </a:rPr>
                        <a:t>captured self</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bl>
          </a:graphicData>
        </a:graphic>
      </p:graphicFrame>
    </p:spTree>
    <p:extLst>
      <p:ext uri="{BB962C8B-B14F-4D97-AF65-F5344CB8AC3E}">
        <p14:creationId xmlns:p14="http://schemas.microsoft.com/office/powerpoint/2010/main" val="16332707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611560" y="476672"/>
            <a:ext cx="8322128" cy="5976664"/>
          </a:xfrm>
        </p:spPr>
        <p:txBody>
          <a:bodyPr>
            <a:normAutofit lnSpcReduction="10000"/>
          </a:bodyPr>
          <a:lstStyle/>
          <a:p>
            <a:r>
              <a:rPr lang="zh-TW" altLang="zh-TW" b="1" dirty="0"/>
              <a:t>但是，「熱區」與「冷區」每分鐘有</a:t>
            </a:r>
            <a:r>
              <a:rPr lang="en-US" altLang="zh-TW" b="1" dirty="0"/>
              <a:t>2</a:t>
            </a:r>
            <a:r>
              <a:rPr lang="zh-TW" altLang="zh-TW" b="1" dirty="0"/>
              <a:t>～</a:t>
            </a:r>
            <a:r>
              <a:rPr lang="en-US" altLang="zh-TW" b="1" dirty="0"/>
              <a:t>3</a:t>
            </a:r>
            <a:r>
              <a:rPr lang="zh-TW" altLang="zh-TW" b="1" dirty="0"/>
              <a:t>次的「</a:t>
            </a:r>
            <a:r>
              <a:rPr lang="zh-TW" altLang="zh-TW" b="1" dirty="0">
                <a:solidFill>
                  <a:srgbClr val="FF0000"/>
                </a:solidFill>
              </a:rPr>
              <a:t>自動互換性變動</a:t>
            </a:r>
            <a:r>
              <a:rPr lang="zh-TW" altLang="zh-TW" b="1" dirty="0"/>
              <a:t>」（</a:t>
            </a:r>
            <a:r>
              <a:rPr lang="en-US" altLang="zh-TW" b="1" dirty="0"/>
              <a:t>spontaneous reciprocal shift</a:t>
            </a:r>
            <a:r>
              <a:rPr lang="zh-CN" altLang="zh-TW" b="1" dirty="0"/>
              <a:t>，如附圖之下方</a:t>
            </a:r>
            <a:r>
              <a:rPr lang="zh-CN" altLang="zh-TW" b="1" dirty="0">
                <a:solidFill>
                  <a:srgbClr val="FF0000"/>
                </a:solidFill>
              </a:rPr>
              <a:t>紅色</a:t>
            </a:r>
            <a:r>
              <a:rPr lang="zh-CN" altLang="zh-TW" b="1" dirty="0"/>
              <a:t>與</a:t>
            </a:r>
            <a:r>
              <a:rPr lang="zh-CN" altLang="zh-TW" b="1" dirty="0">
                <a:solidFill>
                  <a:srgbClr val="0070C0"/>
                </a:solidFill>
              </a:rPr>
              <a:t>藍色</a:t>
            </a:r>
            <a:r>
              <a:rPr lang="zh-CN" altLang="zh-TW" b="1" dirty="0"/>
              <a:t>曲線之高低交替</a:t>
            </a:r>
            <a:r>
              <a:rPr lang="zh-CN" altLang="zh-TW" b="1" dirty="0" smtClean="0"/>
              <a:t>）</a:t>
            </a:r>
            <a:endParaRPr lang="en-US" altLang="zh-TW" b="1" dirty="0" smtClean="0"/>
          </a:p>
          <a:p>
            <a:r>
              <a:rPr lang="zh-TW" altLang="zh-TW" b="1" dirty="0" smtClean="0"/>
              <a:t>禪</a:t>
            </a:r>
            <a:r>
              <a:rPr lang="zh-TW" altLang="zh-TW" b="1" dirty="0"/>
              <a:t>修者之「</a:t>
            </a:r>
            <a:r>
              <a:rPr lang="zh-TW" altLang="zh-TW" b="1" dirty="0">
                <a:solidFill>
                  <a:srgbClr val="FF0000"/>
                </a:solidFill>
              </a:rPr>
              <a:t>自我</a:t>
            </a:r>
            <a:r>
              <a:rPr lang="zh-TW" altLang="zh-TW" b="1" dirty="0"/>
              <a:t>中心」的活動相對於「他者中心」的活動，變化比較</a:t>
            </a:r>
            <a:r>
              <a:rPr lang="zh-TW" altLang="zh-TW" b="1" dirty="0" smtClean="0"/>
              <a:t>小</a:t>
            </a:r>
            <a:r>
              <a:rPr lang="zh-CN" altLang="en-US" b="1" dirty="0" smtClean="0"/>
              <a:t>。</a:t>
            </a:r>
            <a:endParaRPr lang="en-US" altLang="zh-TW" b="1" dirty="0" smtClean="0"/>
          </a:p>
          <a:p>
            <a:r>
              <a:rPr lang="zh-TW" altLang="zh-TW" b="1" dirty="0" smtClean="0"/>
              <a:t>在</a:t>
            </a:r>
            <a:r>
              <a:rPr lang="zh-TW" altLang="zh-TW" b="1" dirty="0"/>
              <a:t>某些機緣，可能是腦部之</a:t>
            </a:r>
            <a:r>
              <a:rPr lang="zh-TW" altLang="zh-TW" b="1" dirty="0">
                <a:solidFill>
                  <a:srgbClr val="FF0000"/>
                </a:solidFill>
              </a:rPr>
              <a:t>網狀核（</a:t>
            </a:r>
            <a:r>
              <a:rPr lang="en-US" altLang="zh-TW" b="1" dirty="0">
                <a:solidFill>
                  <a:srgbClr val="FF0000"/>
                </a:solidFill>
              </a:rPr>
              <a:t>reticular</a:t>
            </a:r>
            <a:r>
              <a:rPr lang="zh-TW" altLang="zh-TW" b="1" dirty="0">
                <a:solidFill>
                  <a:srgbClr val="FF0000"/>
                </a:solidFill>
              </a:rPr>
              <a:t>）</a:t>
            </a:r>
            <a:r>
              <a:rPr lang="zh-CN" altLang="zh-TW" b="1" dirty="0">
                <a:solidFill>
                  <a:srgbClr val="FF0000"/>
                </a:solidFill>
              </a:rPr>
              <a:t>等</a:t>
            </a:r>
            <a:r>
              <a:rPr lang="zh-CN" altLang="zh-TW" b="1" dirty="0"/>
              <a:t>部位</a:t>
            </a:r>
            <a:r>
              <a:rPr lang="zh-TW" altLang="zh-TW" b="1" dirty="0"/>
              <a:t>抑制</a:t>
            </a:r>
            <a:r>
              <a:rPr lang="zh-CN" altLang="zh-TW" b="1" dirty="0"/>
              <a:t>了</a:t>
            </a:r>
            <a:r>
              <a:rPr lang="zh-TW" altLang="zh-TW" b="1" dirty="0"/>
              <a:t>情緒性「</a:t>
            </a:r>
            <a:r>
              <a:rPr lang="zh-TW" altLang="zh-TW" b="1" dirty="0">
                <a:solidFill>
                  <a:srgbClr val="FF0000"/>
                </a:solidFill>
              </a:rPr>
              <a:t>自我中心</a:t>
            </a:r>
            <a:r>
              <a:rPr lang="zh-TW" altLang="zh-TW" b="1" dirty="0"/>
              <a:t>」之</a:t>
            </a:r>
            <a:r>
              <a:rPr lang="zh-TW" altLang="zh-TW" b="1" dirty="0">
                <a:solidFill>
                  <a:srgbClr val="FF0000"/>
                </a:solidFill>
              </a:rPr>
              <a:t>視丘</a:t>
            </a:r>
            <a:r>
              <a:rPr lang="zh-TW" altLang="zh-TW" b="1" dirty="0"/>
              <a:t>（</a:t>
            </a:r>
            <a:r>
              <a:rPr lang="en-US" altLang="zh-TW" b="1" dirty="0"/>
              <a:t>thalamus</a:t>
            </a:r>
            <a:r>
              <a:rPr lang="zh-TW" altLang="zh-TW" b="1" dirty="0"/>
              <a:t>）到</a:t>
            </a:r>
            <a:r>
              <a:rPr lang="zh-TW" altLang="zh-TW" b="1" dirty="0">
                <a:solidFill>
                  <a:srgbClr val="FF0000"/>
                </a:solidFill>
              </a:rPr>
              <a:t>皮質</a:t>
            </a:r>
            <a:r>
              <a:rPr lang="zh-TW" altLang="zh-TW" b="1" dirty="0"/>
              <a:t>（</a:t>
            </a:r>
            <a:r>
              <a:rPr lang="en-US" altLang="zh-TW" b="1" dirty="0"/>
              <a:t>cortex</a:t>
            </a:r>
            <a:r>
              <a:rPr lang="zh-TW" altLang="zh-TW" b="1" dirty="0"/>
              <a:t>）</a:t>
            </a:r>
            <a:r>
              <a:rPr lang="zh-CN" altLang="zh-TW" b="1" dirty="0"/>
              <a:t>的共振</a:t>
            </a:r>
            <a:r>
              <a:rPr lang="zh-TW" altLang="zh-TW" b="1" dirty="0"/>
              <a:t>活動（</a:t>
            </a:r>
            <a:r>
              <a:rPr lang="en-US" altLang="zh-TW" b="1" dirty="0"/>
              <a:t>oscillations</a:t>
            </a:r>
            <a:r>
              <a:rPr lang="zh-TW" altLang="zh-TW" b="1" dirty="0"/>
              <a:t>），「自我中心」的活動會大幅降低，引發</a:t>
            </a:r>
            <a:r>
              <a:rPr lang="zh-TW" altLang="zh-TW" b="1" dirty="0">
                <a:solidFill>
                  <a:srgbClr val="FF0000"/>
                </a:solidFill>
              </a:rPr>
              <a:t>禪宗</a:t>
            </a:r>
            <a:r>
              <a:rPr lang="zh-TW" altLang="zh-TW" b="1" dirty="0"/>
              <a:t>所謂的「</a:t>
            </a:r>
            <a:r>
              <a:rPr lang="zh-TW" altLang="zh-TW" b="1" dirty="0">
                <a:solidFill>
                  <a:srgbClr val="FF0000"/>
                </a:solidFill>
              </a:rPr>
              <a:t>見性</a:t>
            </a:r>
            <a:r>
              <a:rPr lang="zh-TW" altLang="zh-TW" b="1" dirty="0"/>
              <a:t>」經驗。</a:t>
            </a:r>
            <a:endParaRPr lang="zh-TW" altLang="en-US" b="1" dirty="0"/>
          </a:p>
        </p:txBody>
      </p:sp>
    </p:spTree>
    <p:extLst>
      <p:ext uri="{BB962C8B-B14F-4D97-AF65-F5344CB8AC3E}">
        <p14:creationId xmlns:p14="http://schemas.microsoft.com/office/powerpoint/2010/main" val="2115627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CN" altLang="en-US" dirty="0" smtClean="0"/>
              <a:t>見性：「</a:t>
            </a:r>
            <a:r>
              <a:rPr lang="zh-CN" altLang="en-US" dirty="0"/>
              <a:t>無我</a:t>
            </a:r>
            <a:r>
              <a:rPr lang="zh-CN" altLang="en-US" dirty="0" smtClean="0"/>
              <a:t>」</a:t>
            </a:r>
            <a:endParaRPr lang="zh-TW" altLang="en-US" dirty="0"/>
          </a:p>
        </p:txBody>
      </p:sp>
      <p:sp>
        <p:nvSpPr>
          <p:cNvPr id="3" name="內容版面配置區 2"/>
          <p:cNvSpPr>
            <a:spLocks noGrp="1"/>
          </p:cNvSpPr>
          <p:nvPr>
            <p:ph idx="1"/>
          </p:nvPr>
        </p:nvSpPr>
        <p:spPr>
          <a:xfrm>
            <a:off x="611560" y="1447800"/>
            <a:ext cx="8322128" cy="5077544"/>
          </a:xfrm>
        </p:spPr>
        <p:txBody>
          <a:bodyPr/>
          <a:lstStyle/>
          <a:p>
            <a:r>
              <a:rPr lang="zh-TW" altLang="zh-TW" b="1" dirty="0"/>
              <a:t>此時，感官雖然對外界的反應仍然敏銳，但是「本體感覺」（</a:t>
            </a:r>
            <a:r>
              <a:rPr lang="en-US" altLang="zh-TW" b="1" dirty="0"/>
              <a:t>proprioception</a:t>
            </a:r>
            <a:r>
              <a:rPr lang="zh-TW" altLang="zh-TW" b="1" dirty="0"/>
              <a:t>）「不作登錄」（</a:t>
            </a:r>
            <a:r>
              <a:rPr lang="en-US" altLang="zh-TW" b="1" dirty="0"/>
              <a:t>unregistered</a:t>
            </a:r>
            <a:r>
              <a:rPr lang="zh-TW" altLang="zh-TW" b="1" dirty="0" smtClean="0"/>
              <a:t>）</a:t>
            </a:r>
            <a:endParaRPr lang="en-US" altLang="zh-TW" b="1" dirty="0" smtClean="0"/>
          </a:p>
          <a:p>
            <a:r>
              <a:rPr lang="zh-TW" altLang="zh-TW" b="1" dirty="0" smtClean="0">
                <a:solidFill>
                  <a:srgbClr val="FF0000"/>
                </a:solidFill>
              </a:rPr>
              <a:t>主格</a:t>
            </a:r>
            <a:r>
              <a:rPr lang="zh-TW" altLang="zh-TW" b="1" dirty="0"/>
              <a:t>的「我」消融之時，可從「時間」的壓力中解脫</a:t>
            </a:r>
            <a:r>
              <a:rPr lang="zh-TW" altLang="zh-TW" b="1" dirty="0" smtClean="0"/>
              <a:t>。</a:t>
            </a:r>
            <a:endParaRPr lang="en-US" altLang="zh-TW" b="1" dirty="0" smtClean="0"/>
          </a:p>
          <a:p>
            <a:r>
              <a:rPr lang="zh-TW" altLang="zh-TW" b="1" dirty="0" smtClean="0">
                <a:solidFill>
                  <a:srgbClr val="FF0000"/>
                </a:solidFill>
              </a:rPr>
              <a:t>受</a:t>
            </a:r>
            <a:r>
              <a:rPr lang="zh-TW" altLang="zh-TW" b="1" dirty="0">
                <a:solidFill>
                  <a:srgbClr val="FF0000"/>
                </a:solidFill>
              </a:rPr>
              <a:t>格</a:t>
            </a:r>
            <a:r>
              <a:rPr lang="zh-TW" altLang="zh-TW" b="1" dirty="0"/>
              <a:t>的「我」消融之時，則無有恐懼</a:t>
            </a:r>
            <a:r>
              <a:rPr lang="zh-TW" altLang="zh-TW" b="1" dirty="0" smtClean="0"/>
              <a:t>。</a:t>
            </a:r>
            <a:endParaRPr lang="en-US" altLang="zh-TW" b="1" dirty="0" smtClean="0"/>
          </a:p>
          <a:p>
            <a:r>
              <a:rPr lang="zh-TW" altLang="zh-TW" b="1" dirty="0" smtClean="0">
                <a:solidFill>
                  <a:srgbClr val="FF0000"/>
                </a:solidFill>
              </a:rPr>
              <a:t>所有格</a:t>
            </a:r>
            <a:r>
              <a:rPr lang="zh-TW" altLang="zh-TW" b="1" dirty="0">
                <a:solidFill>
                  <a:srgbClr val="FF0000"/>
                </a:solidFill>
              </a:rPr>
              <a:t>代名詞</a:t>
            </a:r>
            <a:r>
              <a:rPr lang="zh-TW" altLang="zh-TW" b="1" dirty="0"/>
              <a:t>的「我」消融之時，可消除自他分別，體悟萬法平等一體。</a:t>
            </a:r>
            <a:endParaRPr lang="zh-TW" altLang="en-US" b="1" dirty="0"/>
          </a:p>
        </p:txBody>
      </p:sp>
    </p:spTree>
    <p:extLst>
      <p:ext uri="{BB962C8B-B14F-4D97-AF65-F5344CB8AC3E}">
        <p14:creationId xmlns:p14="http://schemas.microsoft.com/office/powerpoint/2010/main" val="1087431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ECTIONID" val="4blOhGh57gdj7holUucnKq"/>
</p:tagLst>
</file>

<file path=ppt/tags/tag2.xml><?xml version="1.0" encoding="utf-8"?>
<p:tagLst xmlns:a="http://schemas.openxmlformats.org/drawingml/2006/main" xmlns:r="http://schemas.openxmlformats.org/officeDocument/2006/relationships" xmlns:p="http://schemas.openxmlformats.org/presentationml/2006/main">
  <p:tag name="DVSECTIONID" val="EHPIW7hXI92iSR0HVnQLJJ"/>
</p:tagLst>
</file>

<file path=ppt/tags/tag3.xml><?xml version="1.0" encoding="utf-8"?>
<p:tagLst xmlns:a="http://schemas.openxmlformats.org/drawingml/2006/main" xmlns:r="http://schemas.openxmlformats.org/officeDocument/2006/relationships" xmlns:p="http://schemas.openxmlformats.org/presentationml/2006/main">
  <p:tag name="DVSECTIONID" val="4blOhGh57gdj7holUucnKq"/>
</p:tagLst>
</file>

<file path=ppt/tags/tag4.xml><?xml version="1.0" encoding="utf-8"?>
<p:tagLst xmlns:a="http://schemas.openxmlformats.org/drawingml/2006/main" xmlns:r="http://schemas.openxmlformats.org/officeDocument/2006/relationships" xmlns:p="http://schemas.openxmlformats.org/presentationml/2006/main">
  <p:tag name="DVSECTIONID" val="4blOhGh57gdj7holUucnK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夏至">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夏至">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夏至">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extLst>
    <a:ext uri="{05A4C25C-085E-4340-85A3-A5531E510DB2}">
      <thm15:themeFamily xmlns:thm15="http://schemas.microsoft.com/office/thememl/2012/main" name="禪-腦-人生1︰三重腦-四念住" id="{35B1819E-A148-384D-B3E0-AF124AB85C1A}" vid="{46B5C7E1-2440-9F4D-83C4-5B1BF4F99103}"/>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禪-腦-人生1︰三重腦-四念住</Template>
  <TotalTime>235</TotalTime>
  <Words>2056</Words>
  <Application>Microsoft Macintosh PowerPoint</Application>
  <PresentationFormat>如螢幕大小 (4:3)</PresentationFormat>
  <Paragraphs>204</Paragraphs>
  <Slides>32</Slides>
  <Notes>12</Notes>
  <HiddenSlides>0</HiddenSlides>
  <MMClips>0</MMClips>
  <ScaleCrop>false</ScaleCrop>
  <HeadingPairs>
    <vt:vector size="6" baseType="variant">
      <vt:variant>
        <vt:lpstr>使用字型</vt:lpstr>
      </vt:variant>
      <vt:variant>
        <vt:i4>13</vt:i4>
      </vt:variant>
      <vt:variant>
        <vt:lpstr>佈景主題</vt:lpstr>
      </vt:variant>
      <vt:variant>
        <vt:i4>1</vt:i4>
      </vt:variant>
      <vt:variant>
        <vt:lpstr>投影片標題</vt:lpstr>
      </vt:variant>
      <vt:variant>
        <vt:i4>32</vt:i4>
      </vt:variant>
    </vt:vector>
  </HeadingPairs>
  <TitlesOfParts>
    <vt:vector size="46" baseType="lpstr">
      <vt:lpstr>Arial</vt:lpstr>
      <vt:lpstr>Calibri</vt:lpstr>
      <vt:lpstr>Diacritic</vt:lpstr>
      <vt:lpstr>Gill Sans MT</vt:lpstr>
      <vt:lpstr>Palatino Linotype</vt:lpstr>
      <vt:lpstr>Times New Roman</vt:lpstr>
      <vt:lpstr>Verdana</vt:lpstr>
      <vt:lpstr>Wingdings 2</vt:lpstr>
      <vt:lpstr>華康仿宋體W5</vt:lpstr>
      <vt:lpstr>華康粗黑體</vt:lpstr>
      <vt:lpstr>微軟正黑體</vt:lpstr>
      <vt:lpstr>新細明體</vt:lpstr>
      <vt:lpstr>標楷體</vt:lpstr>
      <vt:lpstr>夏至</vt:lpstr>
      <vt:lpstr>第三季臺灣人文美學之旅 (2017.03.22) </vt:lpstr>
      <vt:lpstr>PowerPoint 簡報</vt:lpstr>
      <vt:lpstr> 明心見性與博雅的生活習性</vt:lpstr>
      <vt:lpstr>心＝腦×眾生2</vt:lpstr>
      <vt:lpstr>禪宗慧能及門下（南宗）的核心思想</vt:lpstr>
      <vt:lpstr>PowerPoint 簡報</vt:lpstr>
      <vt:lpstr>大腦的美麗世界  KIMBERLY HISS 撰 《讀者文摘》2016 年5月</vt:lpstr>
      <vt:lpstr>行政院國家科學委員會101 年4 月12 日修正版 「心智科學腦影像研究計畫」徵求公告</vt:lpstr>
      <vt:lpstr>行政院國家科學委員會101 年4 月12 日修正版 「心智科學腦影像研究計畫」徵求公告</vt:lpstr>
      <vt:lpstr>科技部105 年度「心智科學腦影像研究計畫」徵求公告      104年4月28日</vt:lpstr>
      <vt:lpstr>科技部105 年度「心智科學腦影像研究計畫」徵求公告      104年4月28日</vt:lpstr>
      <vt:lpstr>PowerPoint 簡報</vt:lpstr>
      <vt:lpstr>“Imaging Benevolence and Compassion: An Experiment with Meditation in Religious Education”.</vt:lpstr>
      <vt:lpstr>「慈悲喜捨」禪法、四「無量心」(boundless states)或四「梵住」(Brahmā abodes，清淨高貴的心態)</vt:lpstr>
      <vt:lpstr>PowerPoint 簡報</vt:lpstr>
      <vt:lpstr>PowerPoint 簡報</vt:lpstr>
      <vt:lpstr>PowerPoint 簡報</vt:lpstr>
      <vt:lpstr>相 應 的 心 所 51</vt:lpstr>
      <vt:lpstr>PowerPoint 簡報</vt:lpstr>
      <vt:lpstr>Triune Brain Model 三重腦的演化理論</vt:lpstr>
      <vt:lpstr>PowerPoint 簡報</vt:lpstr>
      <vt:lpstr>PowerPoint 簡報</vt:lpstr>
      <vt:lpstr>PowerPoint 簡報</vt:lpstr>
      <vt:lpstr>自他平等：生命大海洪流中的水泡、浪花</vt:lpstr>
      <vt:lpstr>PowerPoint 簡報</vt:lpstr>
      <vt:lpstr>詹姆士‧奧斯汀教授Dr. James H. Austin</vt:lpstr>
      <vt:lpstr>PowerPoint 簡報</vt:lpstr>
      <vt:lpstr>PowerPoint 簡報</vt:lpstr>
      <vt:lpstr>Selfless Insight: Zen and the Meditative Transformations of Consciousness (直觀無我︰禪與心識轉變) 2010年6月1日（星期二） 下午2:30-4:30 法鼓佛教學院 (台北縣金山鄉) </vt:lpstr>
      <vt:lpstr>PowerPoint 簡報</vt:lpstr>
      <vt:lpstr>PowerPoint 簡報</vt:lpstr>
      <vt:lpstr>見性：「無我」</vt:lpstr>
    </vt:vector>
  </TitlesOfParts>
  <Company/>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交通大學『經典通識教育講座』  禪修、腦科學與人生</dc:title>
  <dc:creator>郭敏芳</dc:creator>
  <cp:lastModifiedBy>郭敏芳</cp:lastModifiedBy>
  <cp:revision>48</cp:revision>
  <dcterms:created xsi:type="dcterms:W3CDTF">2015-10-06T07:45:13Z</dcterms:created>
  <dcterms:modified xsi:type="dcterms:W3CDTF">2017-03-21T12:29:30Z</dcterms:modified>
</cp:coreProperties>
</file>